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365" r:id="rId15"/>
    <p:sldId id="366" r:id="rId16"/>
    <p:sldId id="354" r:id="rId17"/>
    <p:sldId id="359" r:id="rId18"/>
    <p:sldId id="361" r:id="rId19"/>
    <p:sldId id="270" r:id="rId20"/>
  </p:sldIdLst>
  <p:sldSz cx="9144000" cy="5143500" type="screen16x9"/>
  <p:notesSz cx="6858000" cy="9144000"/>
  <p:embeddedFontLst>
    <p:embeddedFont>
      <p:font typeface="맑은 고딕" panose="020B0503020000020004" pitchFamily="50" charset="-127"/>
      <p:regular r:id="rId22"/>
      <p:bold r:id="rId23"/>
    </p:embeddedFont>
    <p:embeddedFont>
      <p:font typeface="Roboto" panose="02000000000000000000" pitchFamily="2" charset="0"/>
      <p:regular r:id="rId24"/>
      <p:bold r:id="rId25"/>
      <p:italic r:id="rId26"/>
      <p:boldItalic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5" d="100"/>
          <a:sy n="85" d="100"/>
        </p:scale>
        <p:origin x="90" y="15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c6f9e470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gc6f9e470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919a4833b8_2_1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1919a4833b8_2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919a4833b8_2_12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919a4833b8_2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1919a4833b8_2_13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1919a4833b8_2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a549f7a390_0_1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a549f7a39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a549f7a39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a549f7a39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72946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1a549f7a390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1a549f7a390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922144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6bf4c1a4e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6bf4c1a4e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6bf4c1a4e3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6bf4c1a4e3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7888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6f9e470d_0_43: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6f9e470d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16bf4c1a4e3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16bf4c1a4e3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6bf4c1a4e3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16bf4c1a4e3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c6f9e470d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c6f9e470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c6f9e470d_0_4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c6f9e470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16bf4c1a4e3_0_10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16bf4c1a4e3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1919a4833b8_2_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1919a4833b8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16bf4c1a4e3_0_5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16bf4c1a4e3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1919a4833b8_2_117: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1919a4833b8_2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A8F81DC-1678-7069-FB6A-681B7DFB87B7}"/>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552B67CF-1DFB-6B0A-7770-A90E86543601}"/>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96064EAD-A082-3F1A-E550-10D9C5C4ECCF}"/>
              </a:ext>
            </a:extLst>
          </p:cNvPr>
          <p:cNvSpPr>
            <a:spLocks noGrp="1"/>
          </p:cNvSpPr>
          <p:nvPr>
            <p:ph type="dt" sz="half" idx="10"/>
          </p:nvPr>
        </p:nvSpPr>
        <p:spPr/>
        <p:txBody>
          <a:bodyPr/>
          <a:lstStyle/>
          <a:p>
            <a:fld id="{D10E4A70-A764-4FE4-8751-23B72D4B93D1}" type="datetimeFigureOut">
              <a:rPr lang="ko-KR" altLang="en-US" smtClean="0"/>
              <a:t>2022-12-16</a:t>
            </a:fld>
            <a:endParaRPr lang="ko-KR" altLang="en-US"/>
          </a:p>
        </p:txBody>
      </p:sp>
      <p:sp>
        <p:nvSpPr>
          <p:cNvPr id="5" name="바닥글 개체 틀 4">
            <a:extLst>
              <a:ext uri="{FF2B5EF4-FFF2-40B4-BE49-F238E27FC236}">
                <a16:creationId xmlns:a16="http://schemas.microsoft.com/office/drawing/2014/main" id="{F850C03E-2BA4-209C-5CB0-D1B0C8432E1C}"/>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3460540-DFAA-2D38-2208-25C997379F7D}"/>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altLang="ko" smtClean="0"/>
              <a:t>‹#›</a:t>
            </a:fld>
            <a:endParaRPr lang="ko" altLang="en-US"/>
          </a:p>
        </p:txBody>
      </p:sp>
    </p:spTree>
    <p:extLst>
      <p:ext uri="{BB962C8B-B14F-4D97-AF65-F5344CB8AC3E}">
        <p14:creationId xmlns:p14="http://schemas.microsoft.com/office/powerpoint/2010/main" val="20821430"/>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ko"/>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ko"/>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1.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1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0" y="1775225"/>
            <a:ext cx="9144000" cy="83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sz="4000" b="1" dirty="0"/>
              <a:t>내 얼굴과 닮은 동물은?</a:t>
            </a:r>
            <a:r>
              <a:rPr lang="en-US" altLang="ko" sz="4000" b="1" dirty="0"/>
              <a:t> </a:t>
            </a:r>
            <a:r>
              <a:rPr lang="en-US" altLang="ko" sz="2800" b="1" dirty="0"/>
              <a:t>+ </a:t>
            </a:r>
            <a:r>
              <a:rPr lang="ko-KR" altLang="en-US" sz="2800" b="1" dirty="0"/>
              <a:t>동물분석기</a:t>
            </a:r>
            <a:endParaRPr sz="2800" b="1" dirty="0"/>
          </a:p>
        </p:txBody>
      </p:sp>
      <p:sp>
        <p:nvSpPr>
          <p:cNvPr id="86" name="Google Shape;86;p13"/>
          <p:cNvSpPr txBox="1">
            <a:spLocks noGrp="1"/>
          </p:cNvSpPr>
          <p:nvPr>
            <p:ph type="subTitle" idx="1"/>
          </p:nvPr>
        </p:nvSpPr>
        <p:spPr>
          <a:xfrm>
            <a:off x="0" y="2715925"/>
            <a:ext cx="9144000" cy="495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sz="2000"/>
              <a:t>빅데이터 프로젝트</a:t>
            </a:r>
            <a:endParaRPr sz="2000"/>
          </a:p>
        </p:txBody>
      </p:sp>
      <p:sp>
        <p:nvSpPr>
          <p:cNvPr id="87" name="Google Shape;87;p13"/>
          <p:cNvSpPr txBox="1"/>
          <p:nvPr/>
        </p:nvSpPr>
        <p:spPr>
          <a:xfrm>
            <a:off x="5950050" y="3452575"/>
            <a:ext cx="2582400" cy="4002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ko">
                <a:solidFill>
                  <a:schemeClr val="lt1"/>
                </a:solidFill>
                <a:latin typeface="Roboto"/>
                <a:ea typeface="Roboto"/>
                <a:cs typeface="Roboto"/>
                <a:sym typeface="Roboto"/>
              </a:rPr>
              <a:t>이국두 장준혁 한희건</a:t>
            </a:r>
            <a:endParaRPr>
              <a:solidFill>
                <a:schemeClr val="lt1"/>
              </a:solidFill>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2"/>
          <p:cNvSpPr txBox="1">
            <a:spLocks noGrp="1"/>
          </p:cNvSpPr>
          <p:nvPr>
            <p:ph type="title" idx="4294967295"/>
          </p:nvPr>
        </p:nvSpPr>
        <p:spPr>
          <a:xfrm>
            <a:off x="311700" y="261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5-3. 모델 훈련층 구성</a:t>
            </a:r>
            <a:endParaRPr b="1"/>
          </a:p>
        </p:txBody>
      </p:sp>
      <p:cxnSp>
        <p:nvCxnSpPr>
          <p:cNvPr id="239" name="Google Shape;239;p22"/>
          <p:cNvCxnSpPr/>
          <p:nvPr/>
        </p:nvCxnSpPr>
        <p:spPr>
          <a:xfrm>
            <a:off x="5436600" y="2655075"/>
            <a:ext cx="648900" cy="0"/>
          </a:xfrm>
          <a:prstGeom prst="straightConnector1">
            <a:avLst/>
          </a:prstGeom>
          <a:noFill/>
          <a:ln w="19050" cap="flat" cmpd="sng">
            <a:solidFill>
              <a:schemeClr val="dk2"/>
            </a:solidFill>
            <a:prstDash val="solid"/>
            <a:round/>
            <a:headEnd type="none" w="med" len="med"/>
            <a:tailEnd type="triangle" w="med" len="med"/>
          </a:ln>
        </p:spPr>
      </p:cxnSp>
      <p:sp>
        <p:nvSpPr>
          <p:cNvPr id="240" name="Google Shape;240;p22"/>
          <p:cNvSpPr txBox="1">
            <a:spLocks noGrp="1"/>
          </p:cNvSpPr>
          <p:nvPr>
            <p:ph type="body" idx="4294967295"/>
          </p:nvPr>
        </p:nvSpPr>
        <p:spPr>
          <a:xfrm>
            <a:off x="488575" y="4469225"/>
            <a:ext cx="5040000" cy="360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t>Sequential 모델층 구성</a:t>
            </a:r>
            <a:endParaRPr sz="1500"/>
          </a:p>
        </p:txBody>
      </p:sp>
      <p:pic>
        <p:nvPicPr>
          <p:cNvPr id="241" name="Google Shape;241;p22"/>
          <p:cNvPicPr preferRelativeResize="0"/>
          <p:nvPr/>
        </p:nvPicPr>
        <p:blipFill>
          <a:blip r:embed="rId3">
            <a:alphaModFix/>
          </a:blip>
          <a:stretch>
            <a:fillRect/>
          </a:stretch>
        </p:blipFill>
        <p:spPr>
          <a:xfrm>
            <a:off x="1084838" y="1053775"/>
            <a:ext cx="3847468" cy="3295200"/>
          </a:xfrm>
          <a:prstGeom prst="rect">
            <a:avLst/>
          </a:prstGeom>
          <a:noFill/>
          <a:ln>
            <a:noFill/>
          </a:ln>
        </p:spPr>
      </p:pic>
      <p:pic>
        <p:nvPicPr>
          <p:cNvPr id="242" name="Google Shape;242;p22"/>
          <p:cNvPicPr preferRelativeResize="0"/>
          <p:nvPr/>
        </p:nvPicPr>
        <p:blipFill>
          <a:blip r:embed="rId4">
            <a:alphaModFix/>
          </a:blip>
          <a:stretch>
            <a:fillRect/>
          </a:stretch>
        </p:blipFill>
        <p:spPr>
          <a:xfrm>
            <a:off x="6432175" y="781075"/>
            <a:ext cx="2251825" cy="39694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23"/>
          <p:cNvSpPr txBox="1">
            <a:spLocks noGrp="1"/>
          </p:cNvSpPr>
          <p:nvPr>
            <p:ph type="title" idx="4294967295"/>
          </p:nvPr>
        </p:nvSpPr>
        <p:spPr>
          <a:xfrm>
            <a:off x="311700" y="261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5-4. 모델 훈련(Training) </a:t>
            </a:r>
            <a:endParaRPr b="1"/>
          </a:p>
        </p:txBody>
      </p:sp>
      <p:cxnSp>
        <p:nvCxnSpPr>
          <p:cNvPr id="248" name="Google Shape;248;p23"/>
          <p:cNvCxnSpPr>
            <a:stCxn id="249" idx="3"/>
            <a:endCxn id="250" idx="0"/>
          </p:cNvCxnSpPr>
          <p:nvPr/>
        </p:nvCxnSpPr>
        <p:spPr>
          <a:xfrm rot="-5400000" flipH="1">
            <a:off x="5311200" y="2349725"/>
            <a:ext cx="1221600" cy="420600"/>
          </a:xfrm>
          <a:prstGeom prst="bentConnector3">
            <a:avLst>
              <a:gd name="adj1" fmla="val 50000"/>
            </a:avLst>
          </a:prstGeom>
          <a:noFill/>
          <a:ln w="19050" cap="flat" cmpd="sng">
            <a:solidFill>
              <a:schemeClr val="dk2"/>
            </a:solidFill>
            <a:prstDash val="solid"/>
            <a:round/>
            <a:headEnd type="none" w="med" len="med"/>
            <a:tailEnd type="none" w="med" len="med"/>
          </a:ln>
        </p:spPr>
      </p:cxnSp>
      <p:pic>
        <p:nvPicPr>
          <p:cNvPr id="251" name="Google Shape;251;p23"/>
          <p:cNvPicPr preferRelativeResize="0"/>
          <p:nvPr/>
        </p:nvPicPr>
        <p:blipFill>
          <a:blip r:embed="rId3">
            <a:alphaModFix/>
          </a:blip>
          <a:stretch>
            <a:fillRect/>
          </a:stretch>
        </p:blipFill>
        <p:spPr>
          <a:xfrm>
            <a:off x="343425" y="1085300"/>
            <a:ext cx="5406900" cy="1905134"/>
          </a:xfrm>
          <a:prstGeom prst="rect">
            <a:avLst/>
          </a:prstGeom>
          <a:noFill/>
          <a:ln>
            <a:noFill/>
          </a:ln>
        </p:spPr>
      </p:pic>
      <p:pic>
        <p:nvPicPr>
          <p:cNvPr id="252" name="Google Shape;252;p23"/>
          <p:cNvPicPr preferRelativeResize="0"/>
          <p:nvPr/>
        </p:nvPicPr>
        <p:blipFill>
          <a:blip r:embed="rId4">
            <a:alphaModFix/>
          </a:blip>
          <a:stretch>
            <a:fillRect/>
          </a:stretch>
        </p:blipFill>
        <p:spPr>
          <a:xfrm>
            <a:off x="3116825" y="3111126"/>
            <a:ext cx="5932075" cy="1308550"/>
          </a:xfrm>
          <a:prstGeom prst="rect">
            <a:avLst/>
          </a:prstGeom>
          <a:noFill/>
          <a:ln>
            <a:noFill/>
          </a:ln>
        </p:spPr>
      </p:pic>
      <p:sp>
        <p:nvSpPr>
          <p:cNvPr id="253" name="Google Shape;253;p23"/>
          <p:cNvSpPr/>
          <p:nvPr/>
        </p:nvSpPr>
        <p:spPr>
          <a:xfrm>
            <a:off x="3197875" y="4259125"/>
            <a:ext cx="2051700" cy="160500"/>
          </a:xfrm>
          <a:prstGeom prst="frame">
            <a:avLst>
              <a:gd name="adj1" fmla="val 12500"/>
            </a:avLst>
          </a:prstGeom>
          <a:solidFill>
            <a:srgbClr val="00FF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24"/>
          <p:cNvSpPr txBox="1">
            <a:spLocks noGrp="1"/>
          </p:cNvSpPr>
          <p:nvPr>
            <p:ph type="title" idx="4294967295"/>
          </p:nvPr>
        </p:nvSpPr>
        <p:spPr>
          <a:xfrm>
            <a:off x="311700" y="261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5-5. 분류 모델 성능 평가 지표</a:t>
            </a:r>
            <a:endParaRPr b="1"/>
          </a:p>
        </p:txBody>
      </p:sp>
      <p:sp>
        <p:nvSpPr>
          <p:cNvPr id="259" name="Google Shape;259;p24"/>
          <p:cNvSpPr txBox="1">
            <a:spLocks noGrp="1"/>
          </p:cNvSpPr>
          <p:nvPr>
            <p:ph type="body" idx="4294967295"/>
          </p:nvPr>
        </p:nvSpPr>
        <p:spPr>
          <a:xfrm>
            <a:off x="548300" y="3269675"/>
            <a:ext cx="2434200" cy="355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t>오차(Loss) 그래프</a:t>
            </a:r>
            <a:endParaRPr sz="1500"/>
          </a:p>
        </p:txBody>
      </p:sp>
      <p:sp>
        <p:nvSpPr>
          <p:cNvPr id="260" name="Google Shape;260;p24"/>
          <p:cNvSpPr txBox="1">
            <a:spLocks noGrp="1"/>
          </p:cNvSpPr>
          <p:nvPr>
            <p:ph type="body" idx="4294967295"/>
          </p:nvPr>
        </p:nvSpPr>
        <p:spPr>
          <a:xfrm>
            <a:off x="3168950" y="3269675"/>
            <a:ext cx="2669100" cy="355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t>정확도(Accuracy) 그래프</a:t>
            </a:r>
            <a:endParaRPr sz="1500"/>
          </a:p>
        </p:txBody>
      </p:sp>
      <p:pic>
        <p:nvPicPr>
          <p:cNvPr id="261" name="Google Shape;261;p24"/>
          <p:cNvPicPr preferRelativeResize="0"/>
          <p:nvPr/>
        </p:nvPicPr>
        <p:blipFill>
          <a:blip r:embed="rId3">
            <a:alphaModFix/>
          </a:blip>
          <a:stretch>
            <a:fillRect/>
          </a:stretch>
        </p:blipFill>
        <p:spPr>
          <a:xfrm>
            <a:off x="3049800" y="1550050"/>
            <a:ext cx="2907400" cy="1677600"/>
          </a:xfrm>
          <a:prstGeom prst="rect">
            <a:avLst/>
          </a:prstGeom>
          <a:noFill/>
          <a:ln>
            <a:noFill/>
          </a:ln>
        </p:spPr>
      </p:pic>
      <p:pic>
        <p:nvPicPr>
          <p:cNvPr id="262" name="Google Shape;262;p24"/>
          <p:cNvPicPr preferRelativeResize="0"/>
          <p:nvPr/>
        </p:nvPicPr>
        <p:blipFill>
          <a:blip r:embed="rId4">
            <a:alphaModFix/>
          </a:blip>
          <a:stretch>
            <a:fillRect/>
          </a:stretch>
        </p:blipFill>
        <p:spPr>
          <a:xfrm>
            <a:off x="311700" y="1549329"/>
            <a:ext cx="2907401" cy="1679025"/>
          </a:xfrm>
          <a:prstGeom prst="rect">
            <a:avLst/>
          </a:prstGeom>
          <a:noFill/>
          <a:ln>
            <a:noFill/>
          </a:ln>
        </p:spPr>
      </p:pic>
      <p:sp>
        <p:nvSpPr>
          <p:cNvPr id="263" name="Google Shape;263;p24"/>
          <p:cNvSpPr txBox="1">
            <a:spLocks noGrp="1"/>
          </p:cNvSpPr>
          <p:nvPr>
            <p:ph type="body" idx="4294967295"/>
          </p:nvPr>
        </p:nvSpPr>
        <p:spPr>
          <a:xfrm>
            <a:off x="5883925" y="3269675"/>
            <a:ext cx="2535300" cy="3552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t>오차행렬(Confusion Matrix)</a:t>
            </a:r>
            <a:endParaRPr sz="1500"/>
          </a:p>
        </p:txBody>
      </p:sp>
      <p:pic>
        <p:nvPicPr>
          <p:cNvPr id="264" name="Google Shape;264;p24"/>
          <p:cNvPicPr preferRelativeResize="0"/>
          <p:nvPr/>
        </p:nvPicPr>
        <p:blipFill>
          <a:blip r:embed="rId5">
            <a:alphaModFix/>
          </a:blip>
          <a:stretch>
            <a:fillRect/>
          </a:stretch>
        </p:blipFill>
        <p:spPr>
          <a:xfrm>
            <a:off x="6040237" y="1176900"/>
            <a:ext cx="2222675" cy="1942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idx="4294967295"/>
          </p:nvPr>
        </p:nvSpPr>
        <p:spPr>
          <a:xfrm>
            <a:off x="311700" y="261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dirty="0"/>
              <a:t>5-6. 모델 파일 배포 및 적용</a:t>
            </a:r>
            <a:endParaRPr b="1" dirty="0"/>
          </a:p>
        </p:txBody>
      </p:sp>
      <p:pic>
        <p:nvPicPr>
          <p:cNvPr id="270" name="Google Shape;270;p25"/>
          <p:cNvPicPr preferRelativeResize="0"/>
          <p:nvPr/>
        </p:nvPicPr>
        <p:blipFill>
          <a:blip r:embed="rId3">
            <a:alphaModFix/>
          </a:blip>
          <a:stretch>
            <a:fillRect/>
          </a:stretch>
        </p:blipFill>
        <p:spPr>
          <a:xfrm>
            <a:off x="962575" y="1092450"/>
            <a:ext cx="2511200" cy="872025"/>
          </a:xfrm>
          <a:prstGeom prst="rect">
            <a:avLst/>
          </a:prstGeom>
          <a:noFill/>
          <a:ln>
            <a:noFill/>
          </a:ln>
        </p:spPr>
      </p:pic>
      <p:pic>
        <p:nvPicPr>
          <p:cNvPr id="271" name="Google Shape;271;p25"/>
          <p:cNvPicPr preferRelativeResize="0"/>
          <p:nvPr/>
        </p:nvPicPr>
        <p:blipFill>
          <a:blip r:embed="rId4">
            <a:alphaModFix/>
          </a:blip>
          <a:stretch>
            <a:fillRect/>
          </a:stretch>
        </p:blipFill>
        <p:spPr>
          <a:xfrm>
            <a:off x="1869850" y="2965238"/>
            <a:ext cx="696650" cy="211100"/>
          </a:xfrm>
          <a:prstGeom prst="rect">
            <a:avLst/>
          </a:prstGeom>
          <a:noFill/>
          <a:ln>
            <a:noFill/>
          </a:ln>
        </p:spPr>
      </p:pic>
      <p:sp>
        <p:nvSpPr>
          <p:cNvPr id="272" name="Google Shape;272;p25"/>
          <p:cNvSpPr txBox="1">
            <a:spLocks noGrp="1"/>
          </p:cNvSpPr>
          <p:nvPr>
            <p:ph type="body" idx="4294967295"/>
          </p:nvPr>
        </p:nvSpPr>
        <p:spPr>
          <a:xfrm>
            <a:off x="771575" y="3335125"/>
            <a:ext cx="2893200" cy="414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dirty="0"/>
              <a:t>TFLite를 이용해 모델 파일 배포, 안드로이드 앱 적용 </a:t>
            </a:r>
            <a:endParaRPr sz="1500" dirty="0"/>
          </a:p>
        </p:txBody>
      </p:sp>
      <p:cxnSp>
        <p:nvCxnSpPr>
          <p:cNvPr id="273" name="Google Shape;273;p25"/>
          <p:cNvCxnSpPr>
            <a:stCxn id="270" idx="2"/>
            <a:endCxn id="271" idx="0"/>
          </p:cNvCxnSpPr>
          <p:nvPr/>
        </p:nvCxnSpPr>
        <p:spPr>
          <a:xfrm>
            <a:off x="2218175" y="1964475"/>
            <a:ext cx="0" cy="1000800"/>
          </a:xfrm>
          <a:prstGeom prst="straightConnector1">
            <a:avLst/>
          </a:prstGeom>
          <a:noFill/>
          <a:ln w="9525" cap="flat" cmpd="sng">
            <a:solidFill>
              <a:schemeClr val="dk2"/>
            </a:solidFill>
            <a:prstDash val="solid"/>
            <a:round/>
            <a:headEnd type="none" w="med" len="med"/>
            <a:tailEnd type="triangle" w="med" len="med"/>
          </a:ln>
        </p:spPr>
      </p:cxnSp>
      <p:pic>
        <p:nvPicPr>
          <p:cNvPr id="274" name="Google Shape;274;p25"/>
          <p:cNvPicPr preferRelativeResize="0"/>
          <p:nvPr/>
        </p:nvPicPr>
        <p:blipFill>
          <a:blip r:embed="rId5">
            <a:alphaModFix/>
          </a:blip>
          <a:stretch>
            <a:fillRect/>
          </a:stretch>
        </p:blipFill>
        <p:spPr>
          <a:xfrm>
            <a:off x="4390976" y="945973"/>
            <a:ext cx="1769564" cy="3251573"/>
          </a:xfrm>
          <a:prstGeom prst="rect">
            <a:avLst/>
          </a:prstGeom>
          <a:noFill/>
          <a:ln>
            <a:noFill/>
          </a:ln>
        </p:spPr>
      </p:pic>
      <p:pic>
        <p:nvPicPr>
          <p:cNvPr id="275" name="Google Shape;275;p25"/>
          <p:cNvPicPr preferRelativeResize="0"/>
          <p:nvPr/>
        </p:nvPicPr>
        <p:blipFill>
          <a:blip r:embed="rId6">
            <a:alphaModFix/>
          </a:blip>
          <a:stretch>
            <a:fillRect/>
          </a:stretch>
        </p:blipFill>
        <p:spPr>
          <a:xfrm>
            <a:off x="6267613" y="945973"/>
            <a:ext cx="1769564" cy="3251573"/>
          </a:xfrm>
          <a:prstGeom prst="rect">
            <a:avLst/>
          </a:prstGeom>
          <a:noFill/>
          <a:ln>
            <a:noFill/>
          </a:ln>
        </p:spPr>
      </p:pic>
      <p:sp>
        <p:nvSpPr>
          <p:cNvPr id="276" name="Google Shape;276;p25"/>
          <p:cNvSpPr txBox="1">
            <a:spLocks noGrp="1"/>
          </p:cNvSpPr>
          <p:nvPr>
            <p:ph type="body" idx="4294967295"/>
          </p:nvPr>
        </p:nvSpPr>
        <p:spPr>
          <a:xfrm>
            <a:off x="4723250" y="4274300"/>
            <a:ext cx="2893200" cy="414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t>앱 적용 결과 화면</a:t>
            </a:r>
            <a:endParaRPr sz="15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idx="4294967295"/>
          </p:nvPr>
        </p:nvSpPr>
        <p:spPr>
          <a:xfrm>
            <a:off x="311700" y="261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dirty="0"/>
              <a:t>5-6. 모델 파일 배포 및 적용</a:t>
            </a:r>
            <a:endParaRPr b="1" dirty="0"/>
          </a:p>
        </p:txBody>
      </p:sp>
      <p:pic>
        <p:nvPicPr>
          <p:cNvPr id="4" name="그림 3">
            <a:extLst>
              <a:ext uri="{FF2B5EF4-FFF2-40B4-BE49-F238E27FC236}">
                <a16:creationId xmlns:a16="http://schemas.microsoft.com/office/drawing/2014/main" id="{84C08115-2321-D900-8C71-623214D4BB9F}"/>
              </a:ext>
            </a:extLst>
          </p:cNvPr>
          <p:cNvPicPr>
            <a:picLocks noChangeAspect="1"/>
          </p:cNvPicPr>
          <p:nvPr/>
        </p:nvPicPr>
        <p:blipFill>
          <a:blip r:embed="rId3"/>
          <a:stretch>
            <a:fillRect/>
          </a:stretch>
        </p:blipFill>
        <p:spPr>
          <a:xfrm>
            <a:off x="253250" y="1414379"/>
            <a:ext cx="1598503" cy="2758527"/>
          </a:xfrm>
          <a:prstGeom prst="rect">
            <a:avLst/>
          </a:prstGeom>
        </p:spPr>
      </p:pic>
      <p:pic>
        <p:nvPicPr>
          <p:cNvPr id="6" name="그림 5">
            <a:extLst>
              <a:ext uri="{FF2B5EF4-FFF2-40B4-BE49-F238E27FC236}">
                <a16:creationId xmlns:a16="http://schemas.microsoft.com/office/drawing/2014/main" id="{872C583C-1B49-B0F8-9AE3-1331A59B0D19}"/>
              </a:ext>
            </a:extLst>
          </p:cNvPr>
          <p:cNvPicPr>
            <a:picLocks noChangeAspect="1"/>
          </p:cNvPicPr>
          <p:nvPr/>
        </p:nvPicPr>
        <p:blipFill>
          <a:blip r:embed="rId4"/>
          <a:stretch>
            <a:fillRect/>
          </a:stretch>
        </p:blipFill>
        <p:spPr>
          <a:xfrm>
            <a:off x="1978963" y="1414378"/>
            <a:ext cx="1576301" cy="2758527"/>
          </a:xfrm>
          <a:prstGeom prst="rect">
            <a:avLst/>
          </a:prstGeom>
        </p:spPr>
      </p:pic>
      <p:pic>
        <p:nvPicPr>
          <p:cNvPr id="8" name="그림 7">
            <a:extLst>
              <a:ext uri="{FF2B5EF4-FFF2-40B4-BE49-F238E27FC236}">
                <a16:creationId xmlns:a16="http://schemas.microsoft.com/office/drawing/2014/main" id="{2361A0F2-DCEC-A516-107E-083CC4575F3D}"/>
              </a:ext>
            </a:extLst>
          </p:cNvPr>
          <p:cNvPicPr>
            <a:picLocks noChangeAspect="1"/>
          </p:cNvPicPr>
          <p:nvPr/>
        </p:nvPicPr>
        <p:blipFill>
          <a:blip r:embed="rId5"/>
          <a:stretch>
            <a:fillRect/>
          </a:stretch>
        </p:blipFill>
        <p:spPr>
          <a:xfrm>
            <a:off x="3668522" y="1414378"/>
            <a:ext cx="1592096" cy="2758527"/>
          </a:xfrm>
          <a:prstGeom prst="rect">
            <a:avLst/>
          </a:prstGeom>
        </p:spPr>
      </p:pic>
      <p:pic>
        <p:nvPicPr>
          <p:cNvPr id="10" name="그림 9">
            <a:extLst>
              <a:ext uri="{FF2B5EF4-FFF2-40B4-BE49-F238E27FC236}">
                <a16:creationId xmlns:a16="http://schemas.microsoft.com/office/drawing/2014/main" id="{5470AF3A-0ABD-1CD8-4754-5AA304195829}"/>
              </a:ext>
            </a:extLst>
          </p:cNvPr>
          <p:cNvPicPr>
            <a:picLocks noChangeAspect="1"/>
          </p:cNvPicPr>
          <p:nvPr/>
        </p:nvPicPr>
        <p:blipFill>
          <a:blip r:embed="rId6"/>
          <a:stretch>
            <a:fillRect/>
          </a:stretch>
        </p:blipFill>
        <p:spPr>
          <a:xfrm>
            <a:off x="5373876" y="1414377"/>
            <a:ext cx="1701808" cy="2758527"/>
          </a:xfrm>
          <a:prstGeom prst="rect">
            <a:avLst/>
          </a:prstGeom>
        </p:spPr>
      </p:pic>
      <p:pic>
        <p:nvPicPr>
          <p:cNvPr id="12" name="그림 11">
            <a:extLst>
              <a:ext uri="{FF2B5EF4-FFF2-40B4-BE49-F238E27FC236}">
                <a16:creationId xmlns:a16="http://schemas.microsoft.com/office/drawing/2014/main" id="{A28045BA-9EB1-9DD7-FF45-49549E8EF0BB}"/>
              </a:ext>
            </a:extLst>
          </p:cNvPr>
          <p:cNvPicPr>
            <a:picLocks noChangeAspect="1"/>
          </p:cNvPicPr>
          <p:nvPr/>
        </p:nvPicPr>
        <p:blipFill>
          <a:blip r:embed="rId7"/>
          <a:stretch>
            <a:fillRect/>
          </a:stretch>
        </p:blipFill>
        <p:spPr>
          <a:xfrm>
            <a:off x="7188942" y="1414377"/>
            <a:ext cx="1701808" cy="2762355"/>
          </a:xfrm>
          <a:prstGeom prst="rect">
            <a:avLst/>
          </a:prstGeom>
        </p:spPr>
      </p:pic>
      <p:sp>
        <p:nvSpPr>
          <p:cNvPr id="2" name="TextBox 1">
            <a:extLst>
              <a:ext uri="{FF2B5EF4-FFF2-40B4-BE49-F238E27FC236}">
                <a16:creationId xmlns:a16="http://schemas.microsoft.com/office/drawing/2014/main" id="{AE01F269-BAB0-E2C0-9953-2E5CD588F5E4}"/>
              </a:ext>
            </a:extLst>
          </p:cNvPr>
          <p:cNvSpPr txBox="1"/>
          <p:nvPr/>
        </p:nvSpPr>
        <p:spPr>
          <a:xfrm>
            <a:off x="7188942" y="4414107"/>
            <a:ext cx="1701808" cy="307777"/>
          </a:xfrm>
          <a:prstGeom prst="rect">
            <a:avLst/>
          </a:prstGeom>
          <a:noFill/>
        </p:spPr>
        <p:txBody>
          <a:bodyPr wrap="square" rtlCol="0">
            <a:spAutoFit/>
          </a:bodyPr>
          <a:lstStyle/>
          <a:p>
            <a:r>
              <a:rPr lang="en-US" altLang="ko" b="1" dirty="0">
                <a:latin typeface="+mn-ea"/>
                <a:ea typeface="+mn-ea"/>
              </a:rPr>
              <a:t>(</a:t>
            </a:r>
            <a:r>
              <a:rPr lang="ko-KR" altLang="en-US" b="1" dirty="0">
                <a:latin typeface="+mn-ea"/>
                <a:ea typeface="+mn-ea"/>
              </a:rPr>
              <a:t>동물 분석기 어플</a:t>
            </a:r>
            <a:r>
              <a:rPr lang="en-US" altLang="ko" b="1" dirty="0">
                <a:latin typeface="+mn-ea"/>
                <a:ea typeface="+mn-ea"/>
              </a:rPr>
              <a:t>)</a:t>
            </a:r>
            <a:endParaRPr lang="ko-KR" altLang="en-US" dirty="0">
              <a:latin typeface="+mn-ea"/>
              <a:ea typeface="+mn-ea"/>
            </a:endParaRPr>
          </a:p>
        </p:txBody>
      </p:sp>
    </p:spTree>
    <p:extLst>
      <p:ext uri="{BB962C8B-B14F-4D97-AF65-F5344CB8AC3E}">
        <p14:creationId xmlns:p14="http://schemas.microsoft.com/office/powerpoint/2010/main" val="34375502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25"/>
          <p:cNvSpPr txBox="1">
            <a:spLocks noGrp="1"/>
          </p:cNvSpPr>
          <p:nvPr>
            <p:ph type="title" idx="4294967295"/>
          </p:nvPr>
        </p:nvSpPr>
        <p:spPr>
          <a:xfrm>
            <a:off x="311700" y="261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dirty="0"/>
              <a:t>5-6. 모델 파일 배포 및 적용</a:t>
            </a:r>
            <a:endParaRPr b="1" dirty="0"/>
          </a:p>
        </p:txBody>
      </p:sp>
      <p:pic>
        <p:nvPicPr>
          <p:cNvPr id="14" name="그림 13">
            <a:extLst>
              <a:ext uri="{FF2B5EF4-FFF2-40B4-BE49-F238E27FC236}">
                <a16:creationId xmlns:a16="http://schemas.microsoft.com/office/drawing/2014/main" id="{20E200BB-413E-D3B8-18DB-3CC5F26DA3F1}"/>
              </a:ext>
            </a:extLst>
          </p:cNvPr>
          <p:cNvPicPr>
            <a:picLocks noChangeAspect="1"/>
          </p:cNvPicPr>
          <p:nvPr/>
        </p:nvPicPr>
        <p:blipFill>
          <a:blip r:embed="rId3"/>
          <a:stretch>
            <a:fillRect/>
          </a:stretch>
        </p:blipFill>
        <p:spPr>
          <a:xfrm>
            <a:off x="252327" y="1400971"/>
            <a:ext cx="1605232" cy="2807757"/>
          </a:xfrm>
          <a:prstGeom prst="rect">
            <a:avLst/>
          </a:prstGeom>
        </p:spPr>
      </p:pic>
      <p:pic>
        <p:nvPicPr>
          <p:cNvPr id="16" name="그림 15">
            <a:extLst>
              <a:ext uri="{FF2B5EF4-FFF2-40B4-BE49-F238E27FC236}">
                <a16:creationId xmlns:a16="http://schemas.microsoft.com/office/drawing/2014/main" id="{B982AB30-CDD9-2A69-4549-72FD653D98C8}"/>
              </a:ext>
            </a:extLst>
          </p:cNvPr>
          <p:cNvPicPr>
            <a:picLocks noChangeAspect="1"/>
          </p:cNvPicPr>
          <p:nvPr/>
        </p:nvPicPr>
        <p:blipFill>
          <a:blip r:embed="rId4"/>
          <a:stretch>
            <a:fillRect/>
          </a:stretch>
        </p:blipFill>
        <p:spPr>
          <a:xfrm>
            <a:off x="1956782" y="1414377"/>
            <a:ext cx="1577011" cy="2794351"/>
          </a:xfrm>
          <a:prstGeom prst="rect">
            <a:avLst/>
          </a:prstGeom>
        </p:spPr>
      </p:pic>
      <p:pic>
        <p:nvPicPr>
          <p:cNvPr id="18" name="그림 17">
            <a:extLst>
              <a:ext uri="{FF2B5EF4-FFF2-40B4-BE49-F238E27FC236}">
                <a16:creationId xmlns:a16="http://schemas.microsoft.com/office/drawing/2014/main" id="{8F86A238-CDC0-DB9C-D556-C577EABD8FBD}"/>
              </a:ext>
            </a:extLst>
          </p:cNvPr>
          <p:cNvPicPr>
            <a:picLocks noChangeAspect="1"/>
          </p:cNvPicPr>
          <p:nvPr/>
        </p:nvPicPr>
        <p:blipFill>
          <a:blip r:embed="rId5"/>
          <a:stretch>
            <a:fillRect/>
          </a:stretch>
        </p:blipFill>
        <p:spPr>
          <a:xfrm>
            <a:off x="3684317" y="1414377"/>
            <a:ext cx="1576301" cy="2794352"/>
          </a:xfrm>
          <a:prstGeom prst="rect">
            <a:avLst/>
          </a:prstGeom>
        </p:spPr>
      </p:pic>
      <p:pic>
        <p:nvPicPr>
          <p:cNvPr id="20" name="그림 19">
            <a:extLst>
              <a:ext uri="{FF2B5EF4-FFF2-40B4-BE49-F238E27FC236}">
                <a16:creationId xmlns:a16="http://schemas.microsoft.com/office/drawing/2014/main" id="{DA369BAE-F44E-BF6B-A364-A33CED4CB8A7}"/>
              </a:ext>
            </a:extLst>
          </p:cNvPr>
          <p:cNvPicPr>
            <a:picLocks noChangeAspect="1"/>
          </p:cNvPicPr>
          <p:nvPr/>
        </p:nvPicPr>
        <p:blipFill>
          <a:blip r:embed="rId6"/>
          <a:stretch>
            <a:fillRect/>
          </a:stretch>
        </p:blipFill>
        <p:spPr>
          <a:xfrm>
            <a:off x="7187087" y="1414377"/>
            <a:ext cx="1623822" cy="2794351"/>
          </a:xfrm>
          <a:prstGeom prst="rect">
            <a:avLst/>
          </a:prstGeom>
        </p:spPr>
      </p:pic>
      <p:pic>
        <p:nvPicPr>
          <p:cNvPr id="22" name="그림 21">
            <a:extLst>
              <a:ext uri="{FF2B5EF4-FFF2-40B4-BE49-F238E27FC236}">
                <a16:creationId xmlns:a16="http://schemas.microsoft.com/office/drawing/2014/main" id="{17EC74D7-4987-2F5F-9F34-4CDC0279960A}"/>
              </a:ext>
            </a:extLst>
          </p:cNvPr>
          <p:cNvPicPr>
            <a:picLocks noChangeAspect="1"/>
          </p:cNvPicPr>
          <p:nvPr/>
        </p:nvPicPr>
        <p:blipFill>
          <a:blip r:embed="rId7"/>
          <a:stretch>
            <a:fillRect/>
          </a:stretch>
        </p:blipFill>
        <p:spPr>
          <a:xfrm>
            <a:off x="5394673" y="1400969"/>
            <a:ext cx="1636423" cy="2807759"/>
          </a:xfrm>
          <a:prstGeom prst="rect">
            <a:avLst/>
          </a:prstGeom>
        </p:spPr>
      </p:pic>
      <p:sp>
        <p:nvSpPr>
          <p:cNvPr id="2" name="TextBox 1">
            <a:extLst>
              <a:ext uri="{FF2B5EF4-FFF2-40B4-BE49-F238E27FC236}">
                <a16:creationId xmlns:a16="http://schemas.microsoft.com/office/drawing/2014/main" id="{143B5342-2176-DC7D-5375-62E6E35BE5C3}"/>
              </a:ext>
            </a:extLst>
          </p:cNvPr>
          <p:cNvSpPr txBox="1"/>
          <p:nvPr/>
        </p:nvSpPr>
        <p:spPr>
          <a:xfrm>
            <a:off x="7031096" y="4446103"/>
            <a:ext cx="2112904" cy="307777"/>
          </a:xfrm>
          <a:prstGeom prst="rect">
            <a:avLst/>
          </a:prstGeom>
          <a:noFill/>
        </p:spPr>
        <p:txBody>
          <a:bodyPr wrap="square" rtlCol="0">
            <a:spAutoFit/>
          </a:bodyPr>
          <a:lstStyle/>
          <a:p>
            <a:r>
              <a:rPr lang="en-US" altLang="ko" b="1" dirty="0">
                <a:latin typeface="+mn-ea"/>
                <a:ea typeface="+mn-ea"/>
              </a:rPr>
              <a:t>(</a:t>
            </a:r>
            <a:r>
              <a:rPr lang="ko-KR" altLang="en-US" b="1" dirty="0">
                <a:latin typeface="+mn-ea"/>
                <a:ea typeface="+mn-ea"/>
              </a:rPr>
              <a:t>나와 닮은 동물 어플</a:t>
            </a:r>
            <a:r>
              <a:rPr lang="en-US" altLang="ko" b="1" dirty="0">
                <a:latin typeface="+mn-ea"/>
                <a:ea typeface="+mn-ea"/>
              </a:rPr>
              <a:t>)</a:t>
            </a:r>
            <a:endParaRPr lang="ko-KR" altLang="en-US" dirty="0">
              <a:latin typeface="+mn-ea"/>
              <a:ea typeface="+mn-ea"/>
            </a:endParaRPr>
          </a:p>
        </p:txBody>
      </p:sp>
    </p:spTree>
    <p:extLst>
      <p:ext uri="{BB962C8B-B14F-4D97-AF65-F5344CB8AC3E}">
        <p14:creationId xmlns:p14="http://schemas.microsoft.com/office/powerpoint/2010/main" val="36859617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6. USECASE</a:t>
            </a:r>
            <a:endParaRPr b="1"/>
          </a:p>
        </p:txBody>
      </p:sp>
      <p:pic>
        <p:nvPicPr>
          <p:cNvPr id="282" name="Google Shape;282;p26"/>
          <p:cNvPicPr preferRelativeResize="0"/>
          <p:nvPr/>
        </p:nvPicPr>
        <p:blipFill>
          <a:blip r:embed="rId3">
            <a:alphaModFix/>
          </a:blip>
          <a:stretch>
            <a:fillRect/>
          </a:stretch>
        </p:blipFill>
        <p:spPr>
          <a:xfrm>
            <a:off x="806260" y="1017800"/>
            <a:ext cx="7531479" cy="3820902"/>
          </a:xfrm>
          <a:prstGeom prst="rect">
            <a:avLst/>
          </a:prstGeom>
          <a:noFill/>
          <a:ln>
            <a:noFill/>
          </a:ln>
        </p:spPr>
      </p:pic>
      <p:cxnSp>
        <p:nvCxnSpPr>
          <p:cNvPr id="283" name="Google Shape;283;p26"/>
          <p:cNvCxnSpPr/>
          <p:nvPr/>
        </p:nvCxnSpPr>
        <p:spPr>
          <a:xfrm flipH="1">
            <a:off x="6414650" y="1851650"/>
            <a:ext cx="1682700" cy="2873100"/>
          </a:xfrm>
          <a:prstGeom prst="straightConnector1">
            <a:avLst/>
          </a:prstGeom>
          <a:noFill/>
          <a:ln w="28575" cap="flat" cmpd="sng">
            <a:solidFill>
              <a:srgbClr val="FF0000"/>
            </a:solidFill>
            <a:prstDash val="solid"/>
            <a:round/>
            <a:headEnd type="none" w="med" len="med"/>
            <a:tailEnd type="none" w="med" len="med"/>
          </a:ln>
        </p:spPr>
      </p:cxnSp>
      <p:cxnSp>
        <p:nvCxnSpPr>
          <p:cNvPr id="284" name="Google Shape;284;p26"/>
          <p:cNvCxnSpPr/>
          <p:nvPr/>
        </p:nvCxnSpPr>
        <p:spPr>
          <a:xfrm>
            <a:off x="6385300" y="1851650"/>
            <a:ext cx="1719300" cy="2902500"/>
          </a:xfrm>
          <a:prstGeom prst="straightConnector1">
            <a:avLst/>
          </a:prstGeom>
          <a:noFill/>
          <a:ln w="28575" cap="flat" cmpd="sng">
            <a:solidFill>
              <a:srgbClr val="FF0000"/>
            </a:solidFill>
            <a:prstDash val="solid"/>
            <a:round/>
            <a:headEnd type="none" w="med" len="med"/>
            <a:tailEnd type="none" w="med" len="med"/>
          </a:ln>
        </p:spPr>
      </p:cxnSp>
      <p:sp>
        <p:nvSpPr>
          <p:cNvPr id="285" name="Google Shape;285;p26"/>
          <p:cNvSpPr/>
          <p:nvPr/>
        </p:nvSpPr>
        <p:spPr>
          <a:xfrm>
            <a:off x="5948050" y="933150"/>
            <a:ext cx="2685600" cy="918600"/>
          </a:xfrm>
          <a:prstGeom prst="frame">
            <a:avLst>
              <a:gd name="adj1" fmla="val 12500"/>
            </a:avLst>
          </a:prstGeom>
          <a:solidFill>
            <a:srgbClr val="00FF00"/>
          </a:solidFill>
          <a:ln w="19050"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E1117328-B19A-2E22-AC86-2495CF53D56D}"/>
              </a:ext>
            </a:extLst>
          </p:cNvPr>
          <p:cNvSpPr txBox="1"/>
          <p:nvPr/>
        </p:nvSpPr>
        <p:spPr>
          <a:xfrm>
            <a:off x="4838968" y="1332566"/>
            <a:ext cx="1239768" cy="523220"/>
          </a:xfrm>
          <a:prstGeom prst="rect">
            <a:avLst/>
          </a:prstGeom>
          <a:noFill/>
        </p:spPr>
        <p:txBody>
          <a:bodyPr wrap="square" rtlCol="0">
            <a:spAutoFit/>
          </a:bodyPr>
          <a:lstStyle/>
          <a:p>
            <a:r>
              <a:rPr lang="ko-KR" altLang="en-US" dirty="0">
                <a:solidFill>
                  <a:srgbClr val="00FF00"/>
                </a:solidFill>
              </a:rPr>
              <a:t>프로젝트</a:t>
            </a:r>
            <a:endParaRPr lang="en-US" altLang="ko-KR" dirty="0">
              <a:solidFill>
                <a:srgbClr val="00FF00"/>
              </a:solidFill>
            </a:endParaRPr>
          </a:p>
          <a:p>
            <a:r>
              <a:rPr lang="ko-KR" altLang="en-US" dirty="0">
                <a:solidFill>
                  <a:srgbClr val="00FF00"/>
                </a:solidFill>
              </a:rPr>
              <a:t>수정 후</a:t>
            </a:r>
          </a:p>
        </p:txBody>
      </p:sp>
      <p:sp>
        <p:nvSpPr>
          <p:cNvPr id="3" name="TextBox 2">
            <a:extLst>
              <a:ext uri="{FF2B5EF4-FFF2-40B4-BE49-F238E27FC236}">
                <a16:creationId xmlns:a16="http://schemas.microsoft.com/office/drawing/2014/main" id="{804C53AD-B60D-F09F-8F0E-002B7272ABD5}"/>
              </a:ext>
            </a:extLst>
          </p:cNvPr>
          <p:cNvSpPr txBox="1"/>
          <p:nvPr/>
        </p:nvSpPr>
        <p:spPr>
          <a:xfrm>
            <a:off x="5042617" y="4210350"/>
            <a:ext cx="1194727" cy="523220"/>
          </a:xfrm>
          <a:prstGeom prst="rect">
            <a:avLst/>
          </a:prstGeom>
          <a:noFill/>
        </p:spPr>
        <p:txBody>
          <a:bodyPr wrap="square" rtlCol="0">
            <a:spAutoFit/>
          </a:bodyPr>
          <a:lstStyle/>
          <a:p>
            <a:r>
              <a:rPr lang="ko-KR" altLang="en-US" dirty="0">
                <a:solidFill>
                  <a:srgbClr val="FF0000"/>
                </a:solidFill>
              </a:rPr>
              <a:t>프로젝트</a:t>
            </a:r>
            <a:endParaRPr lang="en-US" altLang="ko-KR" dirty="0">
              <a:solidFill>
                <a:srgbClr val="FF0000"/>
              </a:solidFill>
            </a:endParaRPr>
          </a:p>
          <a:p>
            <a:r>
              <a:rPr lang="ko-KR" altLang="en-US" dirty="0">
                <a:solidFill>
                  <a:srgbClr val="FF0000"/>
                </a:solidFill>
              </a:rPr>
              <a:t>수정 전</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6. USECASE</a:t>
            </a:r>
            <a:endParaRPr b="1"/>
          </a:p>
        </p:txBody>
      </p:sp>
      <p:pic>
        <p:nvPicPr>
          <p:cNvPr id="3" name="그림 2">
            <a:extLst>
              <a:ext uri="{FF2B5EF4-FFF2-40B4-BE49-F238E27FC236}">
                <a16:creationId xmlns:a16="http://schemas.microsoft.com/office/drawing/2014/main" id="{1F3F9C71-CB74-25CC-FFEC-D52E86186A94}"/>
              </a:ext>
            </a:extLst>
          </p:cNvPr>
          <p:cNvPicPr>
            <a:picLocks noChangeAspect="1"/>
          </p:cNvPicPr>
          <p:nvPr/>
        </p:nvPicPr>
        <p:blipFill>
          <a:blip r:embed="rId3"/>
          <a:stretch>
            <a:fillRect/>
          </a:stretch>
        </p:blipFill>
        <p:spPr>
          <a:xfrm>
            <a:off x="717063" y="1017800"/>
            <a:ext cx="7497221" cy="3820058"/>
          </a:xfrm>
          <a:prstGeom prst="rect">
            <a:avLst/>
          </a:prstGeom>
        </p:spPr>
      </p:pic>
    </p:spTree>
    <p:extLst>
      <p:ext uri="{BB962C8B-B14F-4D97-AF65-F5344CB8AC3E}">
        <p14:creationId xmlns:p14="http://schemas.microsoft.com/office/powerpoint/2010/main" val="21316931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570C87B-E6F4-8CC2-B04F-B936421FA2AB}"/>
              </a:ext>
            </a:extLst>
          </p:cNvPr>
          <p:cNvSpPr>
            <a:spLocks noGrp="1"/>
          </p:cNvSpPr>
          <p:nvPr>
            <p:ph type="title"/>
          </p:nvPr>
        </p:nvSpPr>
        <p:spPr/>
        <p:txBody>
          <a:bodyPr/>
          <a:lstStyle/>
          <a:p>
            <a:r>
              <a:rPr lang="ko-KR" altLang="en-US" dirty="0"/>
              <a:t>빅데이터 프로젝트를 진행하며 </a:t>
            </a:r>
            <a:r>
              <a:rPr lang="ko-KR" altLang="en-US" dirty="0" err="1"/>
              <a:t>느낀점</a:t>
            </a:r>
            <a:endParaRPr lang="ko-KR" altLang="en-US" dirty="0"/>
          </a:p>
        </p:txBody>
      </p:sp>
      <p:sp>
        <p:nvSpPr>
          <p:cNvPr id="3" name="내용 개체 틀 2">
            <a:extLst>
              <a:ext uri="{FF2B5EF4-FFF2-40B4-BE49-F238E27FC236}">
                <a16:creationId xmlns:a16="http://schemas.microsoft.com/office/drawing/2014/main" id="{916B83F3-FDDA-EA5F-29A3-6406E3002611}"/>
              </a:ext>
            </a:extLst>
          </p:cNvPr>
          <p:cNvSpPr>
            <a:spLocks noGrp="1"/>
          </p:cNvSpPr>
          <p:nvPr>
            <p:ph idx="1"/>
          </p:nvPr>
        </p:nvSpPr>
        <p:spPr>
          <a:xfrm>
            <a:off x="628650" y="1369218"/>
            <a:ext cx="7886700" cy="3315671"/>
          </a:xfrm>
        </p:spPr>
        <p:txBody>
          <a:bodyPr>
            <a:normAutofit fontScale="85000" lnSpcReduction="10000"/>
          </a:bodyPr>
          <a:lstStyle/>
          <a:p>
            <a:r>
              <a:rPr lang="ko-KR" altLang="en-US" sz="2200" b="1" dirty="0"/>
              <a:t>데이터는 상황에 맞는 적합한 데이터를 찾아야 한다는 것을 </a:t>
            </a:r>
            <a:r>
              <a:rPr lang="ko-KR" altLang="en-US" sz="2200" b="1" dirty="0" err="1"/>
              <a:t>알게되었습니다</a:t>
            </a:r>
            <a:r>
              <a:rPr lang="en-US" altLang="ko-KR" sz="2200" b="1" dirty="0"/>
              <a:t>.</a:t>
            </a:r>
          </a:p>
          <a:p>
            <a:pPr marL="0" indent="0">
              <a:buNone/>
            </a:pPr>
            <a:r>
              <a:rPr lang="en-US" altLang="ko-KR" sz="1900" dirty="0"/>
              <a:t>   </a:t>
            </a:r>
            <a:r>
              <a:rPr lang="ko-KR" altLang="en-US" sz="1900" dirty="0"/>
              <a:t>개와 고양이 얼굴을 분석해 찾는 것이 아닌 사람을 개와 고양이 상으로 분석한다는 것은 사람이 판단하는 기준이며 그것을 비교하기 위해서는 사람이 대중적으로 판단하는 자료를 이용해야 하며 사람을 분석할 때는 사람의 데이터를 써야 한다는 것을 알았습니다</a:t>
            </a:r>
            <a:r>
              <a:rPr lang="en-US" altLang="ko-KR" sz="1900" dirty="0"/>
              <a:t>.</a:t>
            </a:r>
          </a:p>
          <a:p>
            <a:pPr marL="0" indent="0">
              <a:buNone/>
            </a:pPr>
            <a:r>
              <a:rPr lang="en-US" altLang="ko-KR" sz="1900" dirty="0"/>
              <a:t> </a:t>
            </a:r>
            <a:r>
              <a:rPr lang="ko-KR" altLang="en-US" sz="1900" dirty="0"/>
              <a:t>재미 있었던 부분은 개와 고양이 데이터에 사람 얼굴을 넣었을 때 대부분 개로 나왔던 것으로 개와 고양이 중 사람은 개와 더 닮아 있다는 것을 알 수 있었고 추측하기로 입모양이 가장 큰 다름의 원인 같다는 판단입니다</a:t>
            </a:r>
            <a:r>
              <a:rPr lang="en-US" altLang="ko-KR" sz="1900" dirty="0"/>
              <a:t>.</a:t>
            </a:r>
          </a:p>
          <a:p>
            <a:r>
              <a:rPr lang="ko-KR" altLang="en-US" sz="2200" b="1" dirty="0"/>
              <a:t>양질의 데이터의 중요성을 알게 되었습니다</a:t>
            </a:r>
            <a:r>
              <a:rPr lang="en-US" altLang="ko-KR" sz="2200" b="1" dirty="0"/>
              <a:t>.</a:t>
            </a:r>
          </a:p>
          <a:p>
            <a:pPr marL="0" indent="0">
              <a:buNone/>
            </a:pPr>
            <a:r>
              <a:rPr lang="en-US" altLang="ko-KR" sz="1900" dirty="0"/>
              <a:t>   </a:t>
            </a:r>
            <a:r>
              <a:rPr lang="ko-KR" altLang="en-US" sz="1900" dirty="0"/>
              <a:t>양질의 데이터 부족으로 얼굴 분석을 개와 고양이 데이터로만 진행하였습니다</a:t>
            </a:r>
            <a:r>
              <a:rPr lang="en-US" altLang="ko-KR" sz="1900" dirty="0"/>
              <a:t>. </a:t>
            </a:r>
          </a:p>
          <a:p>
            <a:endParaRPr lang="ko-KR" altLang="en-US" dirty="0"/>
          </a:p>
        </p:txBody>
      </p:sp>
    </p:spTree>
    <p:extLst>
      <p:ext uri="{BB962C8B-B14F-4D97-AF65-F5344CB8AC3E}">
        <p14:creationId xmlns:p14="http://schemas.microsoft.com/office/powerpoint/2010/main" val="41521535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27"/>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ko"/>
              <a:t>감사합니다.</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ko" sz="4500" b="1"/>
              <a:t>목차</a:t>
            </a:r>
            <a:endParaRPr sz="4500" b="1"/>
          </a:p>
        </p:txBody>
      </p:sp>
      <p:sp>
        <p:nvSpPr>
          <p:cNvPr id="93" name="Google Shape;93;p14"/>
          <p:cNvSpPr txBox="1">
            <a:spLocks noGrp="1"/>
          </p:cNvSpPr>
          <p:nvPr>
            <p:ph type="body" idx="2"/>
          </p:nvPr>
        </p:nvSpPr>
        <p:spPr>
          <a:xfrm>
            <a:off x="4939500" y="724200"/>
            <a:ext cx="3837000" cy="3695100"/>
          </a:xfrm>
          <a:prstGeom prst="rect">
            <a:avLst/>
          </a:prstGeom>
        </p:spPr>
        <p:txBody>
          <a:bodyPr spcFirstLastPara="1" wrap="square" lIns="91425" tIns="91425" rIns="91425" bIns="91425" anchor="b" anchorCtr="0">
            <a:noAutofit/>
          </a:bodyPr>
          <a:lstStyle/>
          <a:p>
            <a:pPr marL="457200" lvl="0" indent="-342900" algn="l" rtl="0">
              <a:lnSpc>
                <a:spcPct val="200000"/>
              </a:lnSpc>
              <a:spcBef>
                <a:spcPts val="0"/>
              </a:spcBef>
              <a:spcAft>
                <a:spcPts val="0"/>
              </a:spcAft>
              <a:buSzPts val="1800"/>
              <a:buAutoNum type="arabicPeriod"/>
            </a:pPr>
            <a:r>
              <a:rPr lang="ko"/>
              <a:t>개발 배경 및 목적</a:t>
            </a:r>
            <a:endParaRPr/>
          </a:p>
          <a:p>
            <a:pPr marL="457200" lvl="0" indent="-342900" algn="l" rtl="0">
              <a:lnSpc>
                <a:spcPct val="200000"/>
              </a:lnSpc>
              <a:spcBef>
                <a:spcPts val="0"/>
              </a:spcBef>
              <a:spcAft>
                <a:spcPts val="0"/>
              </a:spcAft>
              <a:buSzPts val="1800"/>
              <a:buAutoNum type="arabicPeriod"/>
            </a:pPr>
            <a:r>
              <a:rPr lang="ko"/>
              <a:t>프로젝트 팀원</a:t>
            </a:r>
            <a:endParaRPr/>
          </a:p>
          <a:p>
            <a:pPr marL="457200" lvl="0" indent="-342900" algn="l" rtl="0">
              <a:lnSpc>
                <a:spcPct val="200000"/>
              </a:lnSpc>
              <a:spcBef>
                <a:spcPts val="0"/>
              </a:spcBef>
              <a:spcAft>
                <a:spcPts val="0"/>
              </a:spcAft>
              <a:buSzPts val="1800"/>
              <a:buAutoNum type="arabicPeriod"/>
            </a:pPr>
            <a:r>
              <a:rPr lang="ko"/>
              <a:t>개발 일정</a:t>
            </a:r>
            <a:endParaRPr/>
          </a:p>
          <a:p>
            <a:pPr marL="457200" lvl="0" indent="-342900" algn="l" rtl="0">
              <a:lnSpc>
                <a:spcPct val="200000"/>
              </a:lnSpc>
              <a:spcBef>
                <a:spcPts val="0"/>
              </a:spcBef>
              <a:spcAft>
                <a:spcPts val="0"/>
              </a:spcAft>
              <a:buSzPts val="1800"/>
              <a:buAutoNum type="arabicPeriod"/>
            </a:pPr>
            <a:r>
              <a:rPr lang="ko"/>
              <a:t>개발 환경</a:t>
            </a:r>
            <a:endParaRPr/>
          </a:p>
          <a:p>
            <a:pPr marL="457200" lvl="0" indent="-342900" algn="l" rtl="0">
              <a:lnSpc>
                <a:spcPct val="200000"/>
              </a:lnSpc>
              <a:spcBef>
                <a:spcPts val="0"/>
              </a:spcBef>
              <a:spcAft>
                <a:spcPts val="0"/>
              </a:spcAft>
              <a:buSzPts val="1800"/>
              <a:buAutoNum type="arabicPeriod"/>
            </a:pPr>
            <a:r>
              <a:rPr lang="ko"/>
              <a:t>개발 방식</a:t>
            </a:r>
            <a:endParaRPr/>
          </a:p>
          <a:p>
            <a:pPr marL="457200" lvl="0" indent="-342900" algn="l" rtl="0">
              <a:lnSpc>
                <a:spcPct val="200000"/>
              </a:lnSpc>
              <a:spcBef>
                <a:spcPts val="0"/>
              </a:spcBef>
              <a:spcAft>
                <a:spcPts val="0"/>
              </a:spcAft>
              <a:buSzPts val="1800"/>
              <a:buAutoNum type="arabicPeriod"/>
            </a:pPr>
            <a:r>
              <a:rPr lang="ko"/>
              <a:t>USECASE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p:nvPr/>
        </p:nvSpPr>
        <p:spPr>
          <a:xfrm>
            <a:off x="4316750" y="2571750"/>
            <a:ext cx="4365300" cy="2225700"/>
          </a:xfrm>
          <a:prstGeom prst="rect">
            <a:avLst/>
          </a:prstGeom>
          <a:noFill/>
          <a:ln>
            <a:noFill/>
          </a:ln>
        </p:spPr>
        <p:txBody>
          <a:bodyPr spcFirstLastPara="1" wrap="square" lIns="91425" tIns="91425" rIns="91425" bIns="91425" anchor="t" anchorCtr="0">
            <a:spAutoFit/>
          </a:bodyPr>
          <a:lstStyle/>
          <a:p>
            <a:pPr marL="457200" lvl="0" indent="-311150" algn="l" rtl="0">
              <a:lnSpc>
                <a:spcPct val="115000"/>
              </a:lnSpc>
              <a:spcBef>
                <a:spcPts val="0"/>
              </a:spcBef>
              <a:spcAft>
                <a:spcPts val="0"/>
              </a:spcAft>
              <a:buClr>
                <a:schemeClr val="dk1"/>
              </a:buClr>
              <a:buSzPts val="1300"/>
              <a:buFont typeface="Roboto"/>
              <a:buChar char="❏"/>
            </a:pPr>
            <a:r>
              <a:rPr lang="ko" sz="1300" b="1">
                <a:solidFill>
                  <a:schemeClr val="dk1"/>
                </a:solidFill>
                <a:latin typeface="Roboto"/>
                <a:ea typeface="Roboto"/>
                <a:cs typeface="Roboto"/>
                <a:sym typeface="Roboto"/>
              </a:rPr>
              <a:t>기존 얼굴 테스트의 비교 데이터</a:t>
            </a:r>
            <a:endParaRPr sz="1300" b="1">
              <a:solidFill>
                <a:schemeClr val="dk1"/>
              </a:solidFill>
              <a:latin typeface="Roboto"/>
              <a:ea typeface="Roboto"/>
              <a:cs typeface="Roboto"/>
              <a:sym typeface="Roboto"/>
            </a:endParaRPr>
          </a:p>
          <a:p>
            <a:pPr marL="0" lvl="0" indent="457200" algn="l" rtl="0">
              <a:lnSpc>
                <a:spcPct val="115000"/>
              </a:lnSpc>
              <a:spcBef>
                <a:spcPts val="0"/>
              </a:spcBef>
              <a:spcAft>
                <a:spcPts val="0"/>
              </a:spcAft>
              <a:buNone/>
            </a:pPr>
            <a:r>
              <a:rPr lang="ko" sz="1300" b="1">
                <a:solidFill>
                  <a:schemeClr val="dk1"/>
                </a:solidFill>
                <a:latin typeface="Roboto"/>
                <a:ea typeface="Roboto"/>
                <a:cs typeface="Roboto"/>
                <a:sym typeface="Roboto"/>
              </a:rPr>
              <a:t>→ (동물을 닮은) 사람 얼굴</a:t>
            </a:r>
            <a:endParaRPr sz="130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b="1">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ko" sz="1300" b="1">
                <a:solidFill>
                  <a:schemeClr val="dk1"/>
                </a:solidFill>
                <a:latin typeface="Roboto"/>
                <a:ea typeface="Roboto"/>
                <a:cs typeface="Roboto"/>
                <a:sym typeface="Roboto"/>
              </a:rPr>
              <a:t>(프로젝트) 얼굴 테스트의 비교 데이터</a:t>
            </a:r>
            <a:endParaRPr sz="1300" b="1">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r>
              <a:rPr lang="ko" sz="1300" b="1">
                <a:solidFill>
                  <a:schemeClr val="dk1"/>
                </a:solidFill>
                <a:latin typeface="Roboto"/>
                <a:ea typeface="Roboto"/>
                <a:cs typeface="Roboto"/>
                <a:sym typeface="Roboto"/>
              </a:rPr>
              <a:t>→ 실제 동물 사진 + (동물을 닮은) 사람 얼굴</a:t>
            </a:r>
            <a:endParaRPr sz="1300" b="1">
              <a:solidFill>
                <a:schemeClr val="dk1"/>
              </a:solidFill>
              <a:latin typeface="Roboto"/>
              <a:ea typeface="Roboto"/>
              <a:cs typeface="Roboto"/>
              <a:sym typeface="Roboto"/>
            </a:endParaRPr>
          </a:p>
          <a:p>
            <a:pPr marL="0" lvl="0" indent="0" algn="l" rtl="0">
              <a:lnSpc>
                <a:spcPct val="115000"/>
              </a:lnSpc>
              <a:spcBef>
                <a:spcPts val="0"/>
              </a:spcBef>
              <a:spcAft>
                <a:spcPts val="0"/>
              </a:spcAft>
              <a:buNone/>
            </a:pPr>
            <a:endParaRPr sz="1300" b="1">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ko" sz="1300" b="1">
                <a:solidFill>
                  <a:schemeClr val="dk1"/>
                </a:solidFill>
                <a:latin typeface="Roboto"/>
                <a:ea typeface="Roboto"/>
                <a:cs typeface="Roboto"/>
                <a:sym typeface="Roboto"/>
              </a:rPr>
              <a:t>이용자들의 재미 추구</a:t>
            </a:r>
            <a:endParaRPr sz="1300" b="1">
              <a:solidFill>
                <a:schemeClr val="dk1"/>
              </a:solidFill>
              <a:latin typeface="Roboto"/>
              <a:ea typeface="Roboto"/>
              <a:cs typeface="Roboto"/>
              <a:sym typeface="Roboto"/>
            </a:endParaRPr>
          </a:p>
          <a:p>
            <a:pPr marL="457200" lvl="0" indent="0" algn="l" rtl="0">
              <a:lnSpc>
                <a:spcPct val="115000"/>
              </a:lnSpc>
              <a:spcBef>
                <a:spcPts val="0"/>
              </a:spcBef>
              <a:spcAft>
                <a:spcPts val="0"/>
              </a:spcAft>
              <a:buNone/>
            </a:pPr>
            <a:endParaRPr sz="1300" b="1">
              <a:solidFill>
                <a:schemeClr val="dk1"/>
              </a:solidFill>
              <a:latin typeface="Roboto"/>
              <a:ea typeface="Roboto"/>
              <a:cs typeface="Roboto"/>
              <a:sym typeface="Roboto"/>
            </a:endParaRPr>
          </a:p>
          <a:p>
            <a:pPr marL="457200" lvl="0" indent="-311150" algn="l" rtl="0">
              <a:lnSpc>
                <a:spcPct val="115000"/>
              </a:lnSpc>
              <a:spcBef>
                <a:spcPts val="0"/>
              </a:spcBef>
              <a:spcAft>
                <a:spcPts val="0"/>
              </a:spcAft>
              <a:buClr>
                <a:schemeClr val="dk1"/>
              </a:buClr>
              <a:buSzPts val="1300"/>
              <a:buFont typeface="Roboto"/>
              <a:buChar char="❏"/>
            </a:pPr>
            <a:r>
              <a:rPr lang="ko" sz="1300" b="1">
                <a:solidFill>
                  <a:schemeClr val="dk1"/>
                </a:solidFill>
                <a:latin typeface="Roboto"/>
                <a:ea typeface="Roboto"/>
                <a:cs typeface="Roboto"/>
                <a:sym typeface="Roboto"/>
              </a:rPr>
              <a:t>장기적으로 광고를 통한 수익형 모델 개발</a:t>
            </a:r>
            <a:endParaRPr sz="1300" b="1">
              <a:solidFill>
                <a:schemeClr val="dk1"/>
              </a:solidFill>
              <a:latin typeface="Roboto"/>
              <a:ea typeface="Roboto"/>
              <a:cs typeface="Roboto"/>
              <a:sym typeface="Roboto"/>
            </a:endParaRPr>
          </a:p>
        </p:txBody>
      </p:sp>
      <p:pic>
        <p:nvPicPr>
          <p:cNvPr id="99" name="Google Shape;99;p15"/>
          <p:cNvPicPr preferRelativeResize="0"/>
          <p:nvPr/>
        </p:nvPicPr>
        <p:blipFill>
          <a:blip r:embed="rId3">
            <a:alphaModFix/>
          </a:blip>
          <a:stretch>
            <a:fillRect/>
          </a:stretch>
        </p:blipFill>
        <p:spPr>
          <a:xfrm>
            <a:off x="260000" y="1017800"/>
            <a:ext cx="3908183" cy="3038301"/>
          </a:xfrm>
          <a:prstGeom prst="rect">
            <a:avLst/>
          </a:prstGeom>
          <a:noFill/>
          <a:ln>
            <a:noFill/>
          </a:ln>
        </p:spPr>
      </p:pic>
      <p:pic>
        <p:nvPicPr>
          <p:cNvPr id="100" name="Google Shape;100;p15"/>
          <p:cNvPicPr preferRelativeResize="0"/>
          <p:nvPr/>
        </p:nvPicPr>
        <p:blipFill>
          <a:blip r:embed="rId4">
            <a:alphaModFix/>
          </a:blip>
          <a:stretch>
            <a:fillRect/>
          </a:stretch>
        </p:blipFill>
        <p:spPr>
          <a:xfrm>
            <a:off x="3792300" y="1017800"/>
            <a:ext cx="5040001" cy="1368000"/>
          </a:xfrm>
          <a:prstGeom prst="rect">
            <a:avLst/>
          </a:prstGeom>
          <a:noFill/>
          <a:ln>
            <a:noFill/>
          </a:ln>
        </p:spPr>
      </p:pic>
      <p:sp>
        <p:nvSpPr>
          <p:cNvPr id="101" name="Google Shape;101;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1. 개발 배경 및 목적</a:t>
            </a:r>
            <a:endParaRPr b="1"/>
          </a:p>
        </p:txBody>
      </p:sp>
      <p:sp>
        <p:nvSpPr>
          <p:cNvPr id="102" name="Google Shape;102;p15"/>
          <p:cNvSpPr/>
          <p:nvPr/>
        </p:nvSpPr>
        <p:spPr>
          <a:xfrm>
            <a:off x="311700" y="1917325"/>
            <a:ext cx="2124000" cy="288000"/>
          </a:xfrm>
          <a:prstGeom prst="roundRect">
            <a:avLst>
              <a:gd name="adj" fmla="val 16667"/>
            </a:avLst>
          </a:prstGeom>
          <a:noFill/>
          <a:ln w="2857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5"/>
          <p:cNvSpPr txBox="1"/>
          <p:nvPr/>
        </p:nvSpPr>
        <p:spPr>
          <a:xfrm>
            <a:off x="120350" y="4058550"/>
            <a:ext cx="4196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 sz="2000" b="1">
                <a:solidFill>
                  <a:srgbClr val="FF0000"/>
                </a:solidFill>
                <a:latin typeface="Roboto"/>
                <a:ea typeface="Roboto"/>
                <a:cs typeface="Roboto"/>
                <a:sym typeface="Roboto"/>
              </a:rPr>
              <a:t>변경된 사항 : 얼굴비교 개, 고양이 </a:t>
            </a:r>
            <a:endParaRPr sz="2000" b="1">
              <a:solidFill>
                <a:srgbClr val="FF0000"/>
              </a:solidFill>
              <a:latin typeface="Roboto"/>
              <a:ea typeface="Roboto"/>
              <a:cs typeface="Roboto"/>
              <a:sym typeface="Roboto"/>
            </a:endParaRPr>
          </a:p>
        </p:txBody>
      </p:sp>
      <p:sp>
        <p:nvSpPr>
          <p:cNvPr id="2" name="Google Shape;103;p15">
            <a:extLst>
              <a:ext uri="{FF2B5EF4-FFF2-40B4-BE49-F238E27FC236}">
                <a16:creationId xmlns:a16="http://schemas.microsoft.com/office/drawing/2014/main" id="{DA63BE17-D236-0A28-B61B-6946B5863E3D}"/>
              </a:ext>
            </a:extLst>
          </p:cNvPr>
          <p:cNvSpPr txBox="1"/>
          <p:nvPr/>
        </p:nvSpPr>
        <p:spPr>
          <a:xfrm>
            <a:off x="120350" y="4490800"/>
            <a:ext cx="41964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ko-KR" altLang="en-US" sz="2000" b="1" dirty="0">
                <a:solidFill>
                  <a:srgbClr val="FF0000"/>
                </a:solidFill>
                <a:latin typeface="Roboto"/>
                <a:ea typeface="Roboto"/>
                <a:cs typeface="Roboto"/>
                <a:sym typeface="Roboto"/>
              </a:rPr>
              <a:t>추가</a:t>
            </a:r>
            <a:r>
              <a:rPr lang="ko" sz="2000" b="1" dirty="0">
                <a:solidFill>
                  <a:srgbClr val="FF0000"/>
                </a:solidFill>
                <a:latin typeface="Roboto"/>
                <a:ea typeface="Roboto"/>
                <a:cs typeface="Roboto"/>
                <a:sym typeface="Roboto"/>
              </a:rPr>
              <a:t>된 사항 : </a:t>
            </a:r>
            <a:r>
              <a:rPr lang="ko-KR" altLang="en-US" sz="2000" b="1" dirty="0">
                <a:solidFill>
                  <a:srgbClr val="FF0000"/>
                </a:solidFill>
                <a:latin typeface="Roboto"/>
                <a:ea typeface="Roboto"/>
                <a:cs typeface="Roboto"/>
                <a:sym typeface="Roboto"/>
              </a:rPr>
              <a:t>동물분석기 </a:t>
            </a:r>
            <a:endParaRPr sz="2000" b="1" dirty="0">
              <a:solidFill>
                <a:srgbClr val="FF0000"/>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2. 프로젝트 팀원</a:t>
            </a:r>
            <a:endParaRPr b="1"/>
          </a:p>
        </p:txBody>
      </p:sp>
      <p:grpSp>
        <p:nvGrpSpPr>
          <p:cNvPr id="109" name="Google Shape;109;p16"/>
          <p:cNvGrpSpPr/>
          <p:nvPr/>
        </p:nvGrpSpPr>
        <p:grpSpPr>
          <a:xfrm>
            <a:off x="431925" y="1304875"/>
            <a:ext cx="2628925" cy="3416400"/>
            <a:chOff x="431925" y="1304875"/>
            <a:chExt cx="2628925" cy="3416400"/>
          </a:xfrm>
        </p:grpSpPr>
        <p:sp>
          <p:nvSpPr>
            <p:cNvPr id="110" name="Google Shape;110;p16"/>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16"/>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2" name="Google Shape;112;p16"/>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1"/>
                </a:solidFill>
              </a:rPr>
              <a:t>이국두</a:t>
            </a:r>
            <a:endParaRPr>
              <a:solidFill>
                <a:schemeClr val="lt1"/>
              </a:solidFill>
            </a:endParaRPr>
          </a:p>
        </p:txBody>
      </p:sp>
      <p:sp>
        <p:nvSpPr>
          <p:cNvPr id="113" name="Google Shape;113;p16"/>
          <p:cNvSpPr txBox="1">
            <a:spLocks noGrp="1"/>
          </p:cNvSpPr>
          <p:nvPr>
            <p:ph type="body" idx="4294967295"/>
          </p:nvPr>
        </p:nvSpPr>
        <p:spPr>
          <a:xfrm>
            <a:off x="508325" y="1850300"/>
            <a:ext cx="2478600" cy="27948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000000"/>
              </a:buClr>
              <a:buSzPts val="1500"/>
              <a:buAutoNum type="arabicPeriod"/>
            </a:pPr>
            <a:r>
              <a:rPr lang="ko" sz="1500">
                <a:solidFill>
                  <a:srgbClr val="000000"/>
                </a:solidFill>
              </a:rPr>
              <a:t>이미지 자료 수집</a:t>
            </a:r>
            <a:endParaRPr sz="1500">
              <a:solidFill>
                <a:srgbClr val="000000"/>
              </a:solidFill>
            </a:endParaRPr>
          </a:p>
          <a:p>
            <a:pPr marL="457200" lvl="0" indent="0" algn="l" rtl="0">
              <a:lnSpc>
                <a:spcPct val="150000"/>
              </a:lnSpc>
              <a:spcBef>
                <a:spcPts val="0"/>
              </a:spcBef>
              <a:spcAft>
                <a:spcPts val="0"/>
              </a:spcAft>
              <a:buNone/>
            </a:pPr>
            <a:r>
              <a:rPr lang="ko" sz="1500">
                <a:solidFill>
                  <a:srgbClr val="000000"/>
                </a:solidFill>
              </a:rPr>
              <a:t>□ 동적 크롤링</a:t>
            </a:r>
            <a:endParaRPr sz="1500">
              <a:solidFill>
                <a:srgbClr val="000000"/>
              </a:solidFill>
            </a:endParaRPr>
          </a:p>
          <a:p>
            <a:pPr marL="0" lvl="0" indent="0" algn="l" rtl="0">
              <a:lnSpc>
                <a:spcPct val="150000"/>
              </a:lnSpc>
              <a:spcBef>
                <a:spcPts val="0"/>
              </a:spcBef>
              <a:spcAft>
                <a:spcPts val="0"/>
              </a:spcAft>
              <a:buNone/>
            </a:pPr>
            <a:endParaRPr sz="1500">
              <a:solidFill>
                <a:srgbClr val="000000"/>
              </a:solidFill>
            </a:endParaRPr>
          </a:p>
          <a:p>
            <a:pPr marL="457200" lvl="0" indent="-323850" algn="l" rtl="0">
              <a:lnSpc>
                <a:spcPct val="150000"/>
              </a:lnSpc>
              <a:spcBef>
                <a:spcPts val="0"/>
              </a:spcBef>
              <a:spcAft>
                <a:spcPts val="0"/>
              </a:spcAft>
              <a:buClr>
                <a:srgbClr val="000000"/>
              </a:buClr>
              <a:buSzPts val="1500"/>
              <a:buAutoNum type="arabicPeriod"/>
            </a:pPr>
            <a:r>
              <a:rPr lang="ko" sz="1500">
                <a:solidFill>
                  <a:srgbClr val="000000"/>
                </a:solidFill>
              </a:rPr>
              <a:t>모델 훈련 및 구축</a:t>
            </a:r>
            <a:endParaRPr sz="1500">
              <a:solidFill>
                <a:srgbClr val="000000"/>
              </a:solidFill>
            </a:endParaRPr>
          </a:p>
          <a:p>
            <a:pPr marL="0" lvl="0" indent="0" algn="l" rtl="0">
              <a:lnSpc>
                <a:spcPct val="150000"/>
              </a:lnSpc>
              <a:spcBef>
                <a:spcPts val="0"/>
              </a:spcBef>
              <a:spcAft>
                <a:spcPts val="0"/>
              </a:spcAft>
              <a:buNone/>
            </a:pPr>
            <a:endParaRPr sz="1500">
              <a:solidFill>
                <a:srgbClr val="000000"/>
              </a:solidFill>
            </a:endParaRPr>
          </a:p>
          <a:p>
            <a:pPr marL="457200" lvl="0" indent="-323850" algn="l" rtl="0">
              <a:lnSpc>
                <a:spcPct val="150000"/>
              </a:lnSpc>
              <a:spcBef>
                <a:spcPts val="0"/>
              </a:spcBef>
              <a:spcAft>
                <a:spcPts val="0"/>
              </a:spcAft>
              <a:buClr>
                <a:srgbClr val="000000"/>
              </a:buClr>
              <a:buSzPts val="1500"/>
              <a:buAutoNum type="arabicPeriod"/>
            </a:pPr>
            <a:r>
              <a:rPr lang="ko" sz="1500">
                <a:solidFill>
                  <a:srgbClr val="000000"/>
                </a:solidFill>
              </a:rPr>
              <a:t>안드로이드 앱 제작</a:t>
            </a:r>
            <a:endParaRPr sz="1500">
              <a:solidFill>
                <a:srgbClr val="000000"/>
              </a:solidFill>
            </a:endParaRPr>
          </a:p>
        </p:txBody>
      </p:sp>
      <p:grpSp>
        <p:nvGrpSpPr>
          <p:cNvPr id="114" name="Google Shape;114;p16"/>
          <p:cNvGrpSpPr/>
          <p:nvPr/>
        </p:nvGrpSpPr>
        <p:grpSpPr>
          <a:xfrm>
            <a:off x="3320450" y="1304875"/>
            <a:ext cx="2632500" cy="3416400"/>
            <a:chOff x="3320450" y="1304875"/>
            <a:chExt cx="2632500" cy="3416400"/>
          </a:xfrm>
        </p:grpSpPr>
        <p:sp>
          <p:nvSpPr>
            <p:cNvPr id="115" name="Google Shape;115;p16"/>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6"/>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7" name="Google Shape;117;p16"/>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1"/>
                </a:solidFill>
              </a:rPr>
              <a:t>장준혁</a:t>
            </a:r>
            <a:endParaRPr>
              <a:solidFill>
                <a:schemeClr val="lt1"/>
              </a:solidFill>
            </a:endParaRPr>
          </a:p>
        </p:txBody>
      </p:sp>
      <p:sp>
        <p:nvSpPr>
          <p:cNvPr id="118" name="Google Shape;118;p16"/>
          <p:cNvSpPr txBox="1">
            <a:spLocks noGrp="1"/>
          </p:cNvSpPr>
          <p:nvPr>
            <p:ph type="body" idx="4294967295"/>
          </p:nvPr>
        </p:nvSpPr>
        <p:spPr>
          <a:xfrm>
            <a:off x="3396775" y="1850300"/>
            <a:ext cx="2478600" cy="27948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000000"/>
              </a:buClr>
              <a:buSzPts val="1500"/>
              <a:buAutoNum type="arabicPeriod"/>
            </a:pPr>
            <a:r>
              <a:rPr lang="ko" sz="1500">
                <a:solidFill>
                  <a:srgbClr val="000000"/>
                </a:solidFill>
              </a:rPr>
              <a:t>이미지 자료 수집</a:t>
            </a:r>
            <a:endParaRPr sz="1500">
              <a:solidFill>
                <a:srgbClr val="000000"/>
              </a:solidFill>
            </a:endParaRPr>
          </a:p>
          <a:p>
            <a:pPr marL="457200" lvl="0" indent="0" algn="l" rtl="0">
              <a:lnSpc>
                <a:spcPct val="150000"/>
              </a:lnSpc>
              <a:spcBef>
                <a:spcPts val="0"/>
              </a:spcBef>
              <a:spcAft>
                <a:spcPts val="0"/>
              </a:spcAft>
              <a:buNone/>
            </a:pPr>
            <a:r>
              <a:rPr lang="ko" sz="1500">
                <a:solidFill>
                  <a:srgbClr val="000000"/>
                </a:solidFill>
              </a:rPr>
              <a:t>□ 동적 크롤링</a:t>
            </a:r>
            <a:endParaRPr sz="1500">
              <a:solidFill>
                <a:srgbClr val="000000"/>
              </a:solidFill>
            </a:endParaRPr>
          </a:p>
          <a:p>
            <a:pPr marL="0" lvl="0" indent="0" algn="l" rtl="0">
              <a:lnSpc>
                <a:spcPct val="150000"/>
              </a:lnSpc>
              <a:spcBef>
                <a:spcPts val="0"/>
              </a:spcBef>
              <a:spcAft>
                <a:spcPts val="0"/>
              </a:spcAft>
              <a:buNone/>
            </a:pPr>
            <a:endParaRPr sz="1500">
              <a:solidFill>
                <a:srgbClr val="000000"/>
              </a:solidFill>
            </a:endParaRPr>
          </a:p>
          <a:p>
            <a:pPr marL="457200" lvl="0" indent="-323850" algn="l" rtl="0">
              <a:lnSpc>
                <a:spcPct val="150000"/>
              </a:lnSpc>
              <a:spcBef>
                <a:spcPts val="0"/>
              </a:spcBef>
              <a:spcAft>
                <a:spcPts val="0"/>
              </a:spcAft>
              <a:buClr>
                <a:srgbClr val="000000"/>
              </a:buClr>
              <a:buSzPts val="1500"/>
              <a:buAutoNum type="arabicPeriod"/>
            </a:pPr>
            <a:r>
              <a:rPr lang="ko" sz="1500">
                <a:solidFill>
                  <a:srgbClr val="000000"/>
                </a:solidFill>
              </a:rPr>
              <a:t>모델 훈련 및 구축</a:t>
            </a:r>
            <a:endParaRPr sz="1500">
              <a:solidFill>
                <a:srgbClr val="000000"/>
              </a:solidFill>
            </a:endParaRPr>
          </a:p>
          <a:p>
            <a:pPr marL="0" lvl="0" indent="0" algn="l" rtl="0">
              <a:lnSpc>
                <a:spcPct val="150000"/>
              </a:lnSpc>
              <a:spcBef>
                <a:spcPts val="0"/>
              </a:spcBef>
              <a:spcAft>
                <a:spcPts val="0"/>
              </a:spcAft>
              <a:buNone/>
            </a:pPr>
            <a:endParaRPr sz="1500">
              <a:solidFill>
                <a:srgbClr val="000000"/>
              </a:solidFill>
            </a:endParaRPr>
          </a:p>
          <a:p>
            <a:pPr marL="457200" lvl="0" indent="-323850" algn="l" rtl="0">
              <a:lnSpc>
                <a:spcPct val="150000"/>
              </a:lnSpc>
              <a:spcBef>
                <a:spcPts val="0"/>
              </a:spcBef>
              <a:spcAft>
                <a:spcPts val="0"/>
              </a:spcAft>
              <a:buClr>
                <a:srgbClr val="000000"/>
              </a:buClr>
              <a:buSzPts val="1500"/>
              <a:buAutoNum type="arabicPeriod"/>
            </a:pPr>
            <a:r>
              <a:rPr lang="ko" sz="1500">
                <a:solidFill>
                  <a:srgbClr val="000000"/>
                </a:solidFill>
              </a:rPr>
              <a:t>안드로이드 앱 제작</a:t>
            </a:r>
            <a:endParaRPr sz="1500">
              <a:solidFill>
                <a:srgbClr val="000000"/>
              </a:solidFill>
            </a:endParaRPr>
          </a:p>
        </p:txBody>
      </p:sp>
      <p:grpSp>
        <p:nvGrpSpPr>
          <p:cNvPr id="119" name="Google Shape;119;p16"/>
          <p:cNvGrpSpPr/>
          <p:nvPr/>
        </p:nvGrpSpPr>
        <p:grpSpPr>
          <a:xfrm>
            <a:off x="6212550" y="1304875"/>
            <a:ext cx="2632500" cy="3416400"/>
            <a:chOff x="6212550" y="1304875"/>
            <a:chExt cx="2632500" cy="3416400"/>
          </a:xfrm>
        </p:grpSpPr>
        <p:sp>
          <p:nvSpPr>
            <p:cNvPr id="120" name="Google Shape;120;p16"/>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6"/>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 name="Google Shape;122;p16"/>
          <p:cNvSpPr txBox="1">
            <a:spLocks noGrp="1"/>
          </p:cNvSpPr>
          <p:nvPr>
            <p:ph type="body" idx="4294967295"/>
          </p:nvPr>
        </p:nvSpPr>
        <p:spPr>
          <a:xfrm>
            <a:off x="6272475" y="1304875"/>
            <a:ext cx="2494500" cy="46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a:solidFill>
                  <a:schemeClr val="lt1"/>
                </a:solidFill>
              </a:rPr>
              <a:t>한희건</a:t>
            </a:r>
            <a:endParaRPr>
              <a:solidFill>
                <a:schemeClr val="lt1"/>
              </a:solidFill>
            </a:endParaRPr>
          </a:p>
        </p:txBody>
      </p:sp>
      <p:sp>
        <p:nvSpPr>
          <p:cNvPr id="123" name="Google Shape;123;p16"/>
          <p:cNvSpPr txBox="1">
            <a:spLocks noGrp="1"/>
          </p:cNvSpPr>
          <p:nvPr>
            <p:ph type="body" idx="4294967295"/>
          </p:nvPr>
        </p:nvSpPr>
        <p:spPr>
          <a:xfrm>
            <a:off x="6286400" y="1850300"/>
            <a:ext cx="2478600" cy="2794800"/>
          </a:xfrm>
          <a:prstGeom prst="rect">
            <a:avLst/>
          </a:prstGeom>
        </p:spPr>
        <p:txBody>
          <a:bodyPr spcFirstLastPara="1" wrap="square" lIns="91425" tIns="91425" rIns="91425" bIns="91425" anchor="t" anchorCtr="0">
            <a:noAutofit/>
          </a:bodyPr>
          <a:lstStyle/>
          <a:p>
            <a:pPr marL="457200" lvl="0" indent="-323850" algn="l" rtl="0">
              <a:lnSpc>
                <a:spcPct val="150000"/>
              </a:lnSpc>
              <a:spcBef>
                <a:spcPts val="0"/>
              </a:spcBef>
              <a:spcAft>
                <a:spcPts val="0"/>
              </a:spcAft>
              <a:buClr>
                <a:srgbClr val="000000"/>
              </a:buClr>
              <a:buSzPts val="1500"/>
              <a:buAutoNum type="arabicPeriod"/>
            </a:pPr>
            <a:r>
              <a:rPr lang="ko" sz="1500">
                <a:solidFill>
                  <a:srgbClr val="000000"/>
                </a:solidFill>
              </a:rPr>
              <a:t>이미지 자료 수집</a:t>
            </a:r>
            <a:endParaRPr sz="1500">
              <a:solidFill>
                <a:srgbClr val="000000"/>
              </a:solidFill>
            </a:endParaRPr>
          </a:p>
          <a:p>
            <a:pPr marL="457200" lvl="0" indent="0" algn="l" rtl="0">
              <a:lnSpc>
                <a:spcPct val="150000"/>
              </a:lnSpc>
              <a:spcBef>
                <a:spcPts val="0"/>
              </a:spcBef>
              <a:spcAft>
                <a:spcPts val="0"/>
              </a:spcAft>
              <a:buNone/>
            </a:pPr>
            <a:r>
              <a:rPr lang="ko" sz="1500">
                <a:solidFill>
                  <a:srgbClr val="000000"/>
                </a:solidFill>
              </a:rPr>
              <a:t>□ 동적 크롤링</a:t>
            </a:r>
            <a:endParaRPr sz="1500">
              <a:solidFill>
                <a:srgbClr val="000000"/>
              </a:solidFill>
            </a:endParaRPr>
          </a:p>
          <a:p>
            <a:pPr marL="0" lvl="0" indent="0" algn="l" rtl="0">
              <a:lnSpc>
                <a:spcPct val="150000"/>
              </a:lnSpc>
              <a:spcBef>
                <a:spcPts val="0"/>
              </a:spcBef>
              <a:spcAft>
                <a:spcPts val="0"/>
              </a:spcAft>
              <a:buNone/>
            </a:pPr>
            <a:endParaRPr sz="1500">
              <a:solidFill>
                <a:srgbClr val="000000"/>
              </a:solidFill>
            </a:endParaRPr>
          </a:p>
          <a:p>
            <a:pPr marL="457200" lvl="0" indent="-323850" algn="l" rtl="0">
              <a:lnSpc>
                <a:spcPct val="150000"/>
              </a:lnSpc>
              <a:spcBef>
                <a:spcPts val="0"/>
              </a:spcBef>
              <a:spcAft>
                <a:spcPts val="0"/>
              </a:spcAft>
              <a:buClr>
                <a:srgbClr val="000000"/>
              </a:buClr>
              <a:buSzPts val="1500"/>
              <a:buAutoNum type="arabicPeriod"/>
            </a:pPr>
            <a:r>
              <a:rPr lang="ko" sz="1500">
                <a:solidFill>
                  <a:srgbClr val="000000"/>
                </a:solidFill>
              </a:rPr>
              <a:t>모델 훈련 및 구축</a:t>
            </a:r>
            <a:endParaRPr sz="1500">
              <a:solidFill>
                <a:srgbClr val="000000"/>
              </a:solidFill>
            </a:endParaRPr>
          </a:p>
          <a:p>
            <a:pPr marL="0" lvl="0" indent="0" algn="l" rtl="0">
              <a:lnSpc>
                <a:spcPct val="150000"/>
              </a:lnSpc>
              <a:spcBef>
                <a:spcPts val="0"/>
              </a:spcBef>
              <a:spcAft>
                <a:spcPts val="0"/>
              </a:spcAft>
              <a:buNone/>
            </a:pPr>
            <a:endParaRPr sz="1500">
              <a:solidFill>
                <a:srgbClr val="000000"/>
              </a:solidFill>
            </a:endParaRPr>
          </a:p>
          <a:p>
            <a:pPr marL="457200" lvl="0" indent="-323850" algn="l" rtl="0">
              <a:lnSpc>
                <a:spcPct val="150000"/>
              </a:lnSpc>
              <a:spcBef>
                <a:spcPts val="0"/>
              </a:spcBef>
              <a:spcAft>
                <a:spcPts val="0"/>
              </a:spcAft>
              <a:buClr>
                <a:srgbClr val="000000"/>
              </a:buClr>
              <a:buSzPts val="1500"/>
              <a:buAutoNum type="arabicPeriod"/>
            </a:pPr>
            <a:r>
              <a:rPr lang="ko" sz="1500">
                <a:solidFill>
                  <a:srgbClr val="000000"/>
                </a:solidFill>
              </a:rPr>
              <a:t>안드로이드 앱 제작</a:t>
            </a:r>
            <a:endParaRPr sz="15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7" descr="타임라인 그래픽의 배경 포인터 도형"/>
          <p:cNvSpPr/>
          <p:nvPr/>
        </p:nvSpPr>
        <p:spPr>
          <a:xfrm>
            <a:off x="340934" y="2275200"/>
            <a:ext cx="1872300" cy="745500"/>
          </a:xfrm>
          <a:prstGeom prst="homePlate">
            <a:avLst>
              <a:gd name="adj" fmla="val 50000"/>
            </a:avLst>
          </a:prstGeom>
          <a:solidFill>
            <a:srgbClr val="C9DAF8"/>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29" name="Google Shape;129;p17"/>
          <p:cNvSpPr txBox="1">
            <a:spLocks noGrp="1"/>
          </p:cNvSpPr>
          <p:nvPr>
            <p:ph type="body" idx="4294967295"/>
          </p:nvPr>
        </p:nvSpPr>
        <p:spPr>
          <a:xfrm>
            <a:off x="340925" y="2412750"/>
            <a:ext cx="1542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b="1">
                <a:solidFill>
                  <a:schemeClr val="dk1"/>
                </a:solidFill>
              </a:rPr>
              <a:t>2022-11-07</a:t>
            </a:r>
            <a:endParaRPr sz="1500" b="1">
              <a:solidFill>
                <a:schemeClr val="dk1"/>
              </a:solidFill>
            </a:endParaRPr>
          </a:p>
        </p:txBody>
      </p:sp>
      <p:grpSp>
        <p:nvGrpSpPr>
          <p:cNvPr id="130" name="Google Shape;130;p17"/>
          <p:cNvGrpSpPr/>
          <p:nvPr/>
        </p:nvGrpSpPr>
        <p:grpSpPr>
          <a:xfrm>
            <a:off x="969270" y="1686415"/>
            <a:ext cx="198900" cy="593656"/>
            <a:chOff x="777447" y="1610215"/>
            <a:chExt cx="198900" cy="593656"/>
          </a:xfrm>
        </p:grpSpPr>
        <p:cxnSp>
          <p:nvCxnSpPr>
            <p:cNvPr id="131" name="Google Shape;131;p17"/>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32" name="Google Shape;132;p17"/>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3" name="Google Shape;133;p17"/>
          <p:cNvSpPr txBox="1">
            <a:spLocks noGrp="1"/>
          </p:cNvSpPr>
          <p:nvPr>
            <p:ph type="body" idx="4294967295"/>
          </p:nvPr>
        </p:nvSpPr>
        <p:spPr>
          <a:xfrm>
            <a:off x="117125" y="1280825"/>
            <a:ext cx="1903200" cy="4056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t>프로젝트 주제 선정</a:t>
            </a:r>
            <a:endParaRPr sz="1500"/>
          </a:p>
        </p:txBody>
      </p:sp>
      <p:sp>
        <p:nvSpPr>
          <p:cNvPr id="134" name="Google Shape;134;p17" descr="타임라인 그래픽의 배경 포인터 도형"/>
          <p:cNvSpPr/>
          <p:nvPr/>
        </p:nvSpPr>
        <p:spPr>
          <a:xfrm>
            <a:off x="1817054" y="22752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35" name="Google Shape;135;p17"/>
          <p:cNvSpPr txBox="1">
            <a:spLocks noGrp="1"/>
          </p:cNvSpPr>
          <p:nvPr>
            <p:ph type="body" idx="4294967295"/>
          </p:nvPr>
        </p:nvSpPr>
        <p:spPr>
          <a:xfrm>
            <a:off x="2127900" y="2412750"/>
            <a:ext cx="15978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b="1">
                <a:solidFill>
                  <a:schemeClr val="lt1"/>
                </a:solidFill>
              </a:rPr>
              <a:t>2022-11-16</a:t>
            </a:r>
            <a:endParaRPr sz="1500" b="1">
              <a:solidFill>
                <a:schemeClr val="lt1"/>
              </a:solidFill>
            </a:endParaRPr>
          </a:p>
        </p:txBody>
      </p:sp>
      <p:grpSp>
        <p:nvGrpSpPr>
          <p:cNvPr id="136" name="Google Shape;136;p17"/>
          <p:cNvGrpSpPr/>
          <p:nvPr/>
        </p:nvGrpSpPr>
        <p:grpSpPr>
          <a:xfrm>
            <a:off x="2684632" y="3015158"/>
            <a:ext cx="198900" cy="593656"/>
            <a:chOff x="2223534" y="2938958"/>
            <a:chExt cx="198900" cy="593656"/>
          </a:xfrm>
        </p:grpSpPr>
        <p:cxnSp>
          <p:nvCxnSpPr>
            <p:cNvPr id="137" name="Google Shape;137;p17"/>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38" name="Google Shape;138;p17"/>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7" descr="타임라인 그래픽의 배경 포인터 도형"/>
          <p:cNvSpPr/>
          <p:nvPr/>
        </p:nvSpPr>
        <p:spPr>
          <a:xfrm>
            <a:off x="3471973" y="2275200"/>
            <a:ext cx="2051100" cy="745500"/>
          </a:xfrm>
          <a:prstGeom prst="chevron">
            <a:avLst>
              <a:gd name="adj" fmla="val 50000"/>
            </a:avLst>
          </a:prstGeom>
          <a:solidFill>
            <a:srgbClr val="C9DAF8"/>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40" name="Google Shape;140;p17"/>
          <p:cNvSpPr txBox="1">
            <a:spLocks noGrp="1"/>
          </p:cNvSpPr>
          <p:nvPr>
            <p:ph type="body" idx="4294967295"/>
          </p:nvPr>
        </p:nvSpPr>
        <p:spPr>
          <a:xfrm>
            <a:off x="3649503" y="2412750"/>
            <a:ext cx="17790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b="1">
                <a:solidFill>
                  <a:schemeClr val="dk1"/>
                </a:solidFill>
              </a:rPr>
              <a:t>2022-11-21</a:t>
            </a:r>
            <a:endParaRPr sz="1500" b="1">
              <a:solidFill>
                <a:schemeClr val="dk1"/>
              </a:solidFill>
            </a:endParaRPr>
          </a:p>
        </p:txBody>
      </p:sp>
      <p:grpSp>
        <p:nvGrpSpPr>
          <p:cNvPr id="141" name="Google Shape;141;p17"/>
          <p:cNvGrpSpPr/>
          <p:nvPr/>
        </p:nvGrpSpPr>
        <p:grpSpPr>
          <a:xfrm>
            <a:off x="4319545" y="1686415"/>
            <a:ext cx="198900" cy="593656"/>
            <a:chOff x="3918084" y="1610215"/>
            <a:chExt cx="198900" cy="593656"/>
          </a:xfrm>
        </p:grpSpPr>
        <p:cxnSp>
          <p:nvCxnSpPr>
            <p:cNvPr id="142" name="Google Shape;142;p17"/>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43" name="Google Shape;143;p17"/>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7" descr="타임라인 그래픽의 배경 포인터 도형"/>
          <p:cNvSpPr/>
          <p:nvPr/>
        </p:nvSpPr>
        <p:spPr>
          <a:xfrm>
            <a:off x="5126893" y="2275200"/>
            <a:ext cx="20511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45" name="Google Shape;145;p17"/>
          <p:cNvSpPr txBox="1">
            <a:spLocks noGrp="1"/>
          </p:cNvSpPr>
          <p:nvPr>
            <p:ph type="body" idx="4294967295"/>
          </p:nvPr>
        </p:nvSpPr>
        <p:spPr>
          <a:xfrm>
            <a:off x="5313177" y="2412750"/>
            <a:ext cx="17790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b="1">
                <a:solidFill>
                  <a:schemeClr val="lt1"/>
                </a:solidFill>
              </a:rPr>
              <a:t>2022-11-28</a:t>
            </a:r>
            <a:endParaRPr sz="1500" b="1">
              <a:solidFill>
                <a:schemeClr val="lt1"/>
              </a:solidFill>
            </a:endParaRPr>
          </a:p>
        </p:txBody>
      </p:sp>
      <p:grpSp>
        <p:nvGrpSpPr>
          <p:cNvPr id="146" name="Google Shape;146;p17"/>
          <p:cNvGrpSpPr/>
          <p:nvPr/>
        </p:nvGrpSpPr>
        <p:grpSpPr>
          <a:xfrm>
            <a:off x="5973070" y="3015158"/>
            <a:ext cx="198900" cy="593656"/>
            <a:chOff x="5958946" y="2938958"/>
            <a:chExt cx="198900" cy="593656"/>
          </a:xfrm>
        </p:grpSpPr>
        <p:cxnSp>
          <p:nvCxnSpPr>
            <p:cNvPr id="147" name="Google Shape;147;p17"/>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148" name="Google Shape;148;p17"/>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9" name="Google Shape;149;p17" descr="타임라인 그래픽의 배경 포인터 도형"/>
          <p:cNvSpPr/>
          <p:nvPr/>
        </p:nvSpPr>
        <p:spPr>
          <a:xfrm>
            <a:off x="6781813" y="2275200"/>
            <a:ext cx="2051100" cy="745500"/>
          </a:xfrm>
          <a:prstGeom prst="chevron">
            <a:avLst>
              <a:gd name="adj" fmla="val 50000"/>
            </a:avLst>
          </a:prstGeom>
          <a:solidFill>
            <a:srgbClr val="C9DAF8"/>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50" name="Google Shape;150;p17"/>
          <p:cNvSpPr txBox="1">
            <a:spLocks noGrp="1"/>
          </p:cNvSpPr>
          <p:nvPr>
            <p:ph type="body" idx="4294967295"/>
          </p:nvPr>
        </p:nvSpPr>
        <p:spPr>
          <a:xfrm>
            <a:off x="6987482" y="2412750"/>
            <a:ext cx="16932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b="1">
                <a:solidFill>
                  <a:schemeClr val="dk1"/>
                </a:solidFill>
              </a:rPr>
              <a:t>2022-11-30</a:t>
            </a:r>
            <a:endParaRPr sz="1500" b="1">
              <a:solidFill>
                <a:schemeClr val="dk1"/>
              </a:solidFill>
            </a:endParaRPr>
          </a:p>
        </p:txBody>
      </p:sp>
      <p:grpSp>
        <p:nvGrpSpPr>
          <p:cNvPr id="151" name="Google Shape;151;p17"/>
          <p:cNvGrpSpPr/>
          <p:nvPr/>
        </p:nvGrpSpPr>
        <p:grpSpPr>
          <a:xfrm>
            <a:off x="7669807" y="1686415"/>
            <a:ext cx="198900" cy="593656"/>
            <a:chOff x="3918084" y="1610215"/>
            <a:chExt cx="198900" cy="593656"/>
          </a:xfrm>
        </p:grpSpPr>
        <p:cxnSp>
          <p:nvCxnSpPr>
            <p:cNvPr id="152" name="Google Shape;152;p17"/>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153" name="Google Shape;153;p17"/>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7"/>
          <p:cNvSpPr txBox="1">
            <a:spLocks noGrp="1"/>
          </p:cNvSpPr>
          <p:nvPr>
            <p:ph type="body" idx="4294967295"/>
          </p:nvPr>
        </p:nvSpPr>
        <p:spPr>
          <a:xfrm>
            <a:off x="1732125" y="3609475"/>
            <a:ext cx="21039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sz="1500"/>
              <a:t>이미지 자료 수집</a:t>
            </a:r>
            <a:endParaRPr sz="1500"/>
          </a:p>
        </p:txBody>
      </p:sp>
      <p:sp>
        <p:nvSpPr>
          <p:cNvPr id="155" name="Google Shape;155;p17"/>
          <p:cNvSpPr txBox="1">
            <a:spLocks noGrp="1"/>
          </p:cNvSpPr>
          <p:nvPr>
            <p:ph type="body" idx="4294967295"/>
          </p:nvPr>
        </p:nvSpPr>
        <p:spPr>
          <a:xfrm>
            <a:off x="3367038" y="1280825"/>
            <a:ext cx="21039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sz="1500"/>
              <a:t>모델 훈련 및 구축</a:t>
            </a:r>
            <a:endParaRPr sz="1500"/>
          </a:p>
        </p:txBody>
      </p:sp>
      <p:sp>
        <p:nvSpPr>
          <p:cNvPr id="156" name="Google Shape;156;p17"/>
          <p:cNvSpPr txBox="1">
            <a:spLocks noGrp="1"/>
          </p:cNvSpPr>
          <p:nvPr>
            <p:ph type="body" idx="4294967295"/>
          </p:nvPr>
        </p:nvSpPr>
        <p:spPr>
          <a:xfrm>
            <a:off x="5020575" y="3609475"/>
            <a:ext cx="21039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sz="1500"/>
              <a:t>안드로이드 앱 제작</a:t>
            </a:r>
            <a:endParaRPr sz="1500"/>
          </a:p>
        </p:txBody>
      </p:sp>
      <p:sp>
        <p:nvSpPr>
          <p:cNvPr id="157" name="Google Shape;157;p17"/>
          <p:cNvSpPr txBox="1">
            <a:spLocks noGrp="1"/>
          </p:cNvSpPr>
          <p:nvPr>
            <p:ph type="body" idx="4294967295"/>
          </p:nvPr>
        </p:nvSpPr>
        <p:spPr>
          <a:xfrm>
            <a:off x="6717300" y="1280825"/>
            <a:ext cx="2103900" cy="405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ko" sz="1500"/>
              <a:t>최종 테스트 및 마무리</a:t>
            </a:r>
            <a:endParaRPr sz="1500"/>
          </a:p>
        </p:txBody>
      </p:sp>
      <p:sp>
        <p:nvSpPr>
          <p:cNvPr id="158" name="Google Shape;158;p17"/>
          <p:cNvSpPr txBox="1">
            <a:spLocks noGrp="1"/>
          </p:cNvSpPr>
          <p:nvPr>
            <p:ph type="title" idx="4294967295"/>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3. 개발 일정</a:t>
            </a: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grpSp>
        <p:nvGrpSpPr>
          <p:cNvPr id="163" name="Google Shape;163;p18"/>
          <p:cNvGrpSpPr/>
          <p:nvPr/>
        </p:nvGrpSpPr>
        <p:grpSpPr>
          <a:xfrm>
            <a:off x="431925" y="1304875"/>
            <a:ext cx="2628925" cy="3416400"/>
            <a:chOff x="431925" y="1304875"/>
            <a:chExt cx="2628925" cy="3416400"/>
          </a:xfrm>
        </p:grpSpPr>
        <p:sp>
          <p:nvSpPr>
            <p:cNvPr id="164" name="Google Shape;164;p18"/>
            <p:cNvSpPr txBox="1"/>
            <p:nvPr/>
          </p:nvSpPr>
          <p:spPr>
            <a:xfrm>
              <a:off x="431925"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8"/>
            <p:cNvSpPr/>
            <p:nvPr/>
          </p:nvSpPr>
          <p:spPr>
            <a:xfrm>
              <a:off x="4319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6" name="Google Shape;166;p18"/>
          <p:cNvSpPr txBox="1">
            <a:spLocks noGrp="1"/>
          </p:cNvSpPr>
          <p:nvPr>
            <p:ph type="body" idx="4294967295"/>
          </p:nvPr>
        </p:nvSpPr>
        <p:spPr>
          <a:xfrm>
            <a:off x="506425" y="1304875"/>
            <a:ext cx="24945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solidFill>
                  <a:schemeClr val="lt1"/>
                </a:solidFill>
              </a:rPr>
              <a:t>이미지 자료 수집</a:t>
            </a:r>
            <a:endParaRPr>
              <a:solidFill>
                <a:schemeClr val="lt1"/>
              </a:solidFill>
            </a:endParaRPr>
          </a:p>
        </p:txBody>
      </p:sp>
      <p:grpSp>
        <p:nvGrpSpPr>
          <p:cNvPr id="167" name="Google Shape;167;p18"/>
          <p:cNvGrpSpPr/>
          <p:nvPr/>
        </p:nvGrpSpPr>
        <p:grpSpPr>
          <a:xfrm>
            <a:off x="3320450" y="1304875"/>
            <a:ext cx="2632500" cy="3416400"/>
            <a:chOff x="3320450" y="1304875"/>
            <a:chExt cx="2632500" cy="3416400"/>
          </a:xfrm>
        </p:grpSpPr>
        <p:sp>
          <p:nvSpPr>
            <p:cNvPr id="168" name="Google Shape;168;p18"/>
            <p:cNvSpPr txBox="1"/>
            <p:nvPr/>
          </p:nvSpPr>
          <p:spPr>
            <a:xfrm>
              <a:off x="3324050" y="1304875"/>
              <a:ext cx="26289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8"/>
            <p:cNvSpPr/>
            <p:nvPr/>
          </p:nvSpPr>
          <p:spPr>
            <a:xfrm>
              <a:off x="332045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 name="Google Shape;170;p18"/>
          <p:cNvSpPr txBox="1">
            <a:spLocks noGrp="1"/>
          </p:cNvSpPr>
          <p:nvPr>
            <p:ph type="body" idx="4294967295"/>
          </p:nvPr>
        </p:nvSpPr>
        <p:spPr>
          <a:xfrm>
            <a:off x="3389450" y="1304875"/>
            <a:ext cx="24945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solidFill>
                  <a:schemeClr val="lt1"/>
                </a:solidFill>
              </a:rPr>
              <a:t>모델 훈련 및 구축</a:t>
            </a:r>
            <a:endParaRPr>
              <a:solidFill>
                <a:schemeClr val="lt1"/>
              </a:solidFill>
            </a:endParaRPr>
          </a:p>
        </p:txBody>
      </p:sp>
      <p:grpSp>
        <p:nvGrpSpPr>
          <p:cNvPr id="171" name="Google Shape;171;p18"/>
          <p:cNvGrpSpPr/>
          <p:nvPr/>
        </p:nvGrpSpPr>
        <p:grpSpPr>
          <a:xfrm>
            <a:off x="6212550" y="1304875"/>
            <a:ext cx="2632500" cy="3416400"/>
            <a:chOff x="6212550" y="1304875"/>
            <a:chExt cx="2632500" cy="3416400"/>
          </a:xfrm>
        </p:grpSpPr>
        <p:sp>
          <p:nvSpPr>
            <p:cNvPr id="172" name="Google Shape;172;p18"/>
            <p:cNvSpPr/>
            <p:nvPr/>
          </p:nvSpPr>
          <p:spPr>
            <a:xfrm>
              <a:off x="6215400" y="1304875"/>
              <a:ext cx="2628900" cy="3416400"/>
            </a:xfrm>
            <a:prstGeom prst="rect">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8"/>
            <p:cNvSpPr txBox="1"/>
            <p:nvPr/>
          </p:nvSpPr>
          <p:spPr>
            <a:xfrm>
              <a:off x="6212550" y="1304875"/>
              <a:ext cx="2632500" cy="464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4" name="Google Shape;174;p18"/>
          <p:cNvSpPr txBox="1">
            <a:spLocks noGrp="1"/>
          </p:cNvSpPr>
          <p:nvPr>
            <p:ph type="body" idx="4294967295"/>
          </p:nvPr>
        </p:nvSpPr>
        <p:spPr>
          <a:xfrm>
            <a:off x="6212550" y="1304875"/>
            <a:ext cx="2494500" cy="461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ko">
                <a:solidFill>
                  <a:schemeClr val="lt1"/>
                </a:solidFill>
              </a:rPr>
              <a:t>안드로이드 앱 제작</a:t>
            </a:r>
            <a:endParaRPr>
              <a:solidFill>
                <a:schemeClr val="lt1"/>
              </a:solidFill>
            </a:endParaRPr>
          </a:p>
        </p:txBody>
      </p:sp>
      <p:pic>
        <p:nvPicPr>
          <p:cNvPr id="175" name="Google Shape;175;p18"/>
          <p:cNvPicPr preferRelativeResize="0"/>
          <p:nvPr/>
        </p:nvPicPr>
        <p:blipFill>
          <a:blip r:embed="rId3">
            <a:alphaModFix/>
          </a:blip>
          <a:stretch>
            <a:fillRect/>
          </a:stretch>
        </p:blipFill>
        <p:spPr>
          <a:xfrm>
            <a:off x="664606" y="3261375"/>
            <a:ext cx="2160000" cy="1200000"/>
          </a:xfrm>
          <a:prstGeom prst="rect">
            <a:avLst/>
          </a:prstGeom>
          <a:noFill/>
          <a:ln>
            <a:noFill/>
          </a:ln>
        </p:spPr>
      </p:pic>
      <p:pic>
        <p:nvPicPr>
          <p:cNvPr id="176" name="Google Shape;176;p18"/>
          <p:cNvPicPr preferRelativeResize="0"/>
          <p:nvPr/>
        </p:nvPicPr>
        <p:blipFill>
          <a:blip r:embed="rId4">
            <a:alphaModFix/>
          </a:blip>
          <a:stretch>
            <a:fillRect/>
          </a:stretch>
        </p:blipFill>
        <p:spPr>
          <a:xfrm>
            <a:off x="664606" y="2093837"/>
            <a:ext cx="2160001" cy="1080000"/>
          </a:xfrm>
          <a:prstGeom prst="rect">
            <a:avLst/>
          </a:prstGeom>
          <a:noFill/>
          <a:ln>
            <a:noFill/>
          </a:ln>
        </p:spPr>
      </p:pic>
      <p:pic>
        <p:nvPicPr>
          <p:cNvPr id="177" name="Google Shape;177;p18"/>
          <p:cNvPicPr preferRelativeResize="0"/>
          <p:nvPr/>
        </p:nvPicPr>
        <p:blipFill>
          <a:blip r:embed="rId5">
            <a:alphaModFix/>
          </a:blip>
          <a:stretch>
            <a:fillRect/>
          </a:stretch>
        </p:blipFill>
        <p:spPr>
          <a:xfrm>
            <a:off x="3556700" y="3579926"/>
            <a:ext cx="2160000" cy="540000"/>
          </a:xfrm>
          <a:prstGeom prst="rect">
            <a:avLst/>
          </a:prstGeom>
          <a:noFill/>
          <a:ln>
            <a:noFill/>
          </a:ln>
        </p:spPr>
      </p:pic>
      <p:pic>
        <p:nvPicPr>
          <p:cNvPr id="178" name="Google Shape;178;p18"/>
          <p:cNvPicPr preferRelativeResize="0"/>
          <p:nvPr/>
        </p:nvPicPr>
        <p:blipFill>
          <a:blip r:embed="rId6">
            <a:alphaModFix/>
          </a:blip>
          <a:stretch>
            <a:fillRect/>
          </a:stretch>
        </p:blipFill>
        <p:spPr>
          <a:xfrm>
            <a:off x="3736694" y="2211750"/>
            <a:ext cx="1800000" cy="720000"/>
          </a:xfrm>
          <a:prstGeom prst="rect">
            <a:avLst/>
          </a:prstGeom>
          <a:noFill/>
          <a:ln>
            <a:noFill/>
          </a:ln>
        </p:spPr>
      </p:pic>
      <p:pic>
        <p:nvPicPr>
          <p:cNvPr id="179" name="Google Shape;179;p18"/>
          <p:cNvPicPr preferRelativeResize="0"/>
          <p:nvPr/>
        </p:nvPicPr>
        <p:blipFill>
          <a:blip r:embed="rId7">
            <a:alphaModFix/>
          </a:blip>
          <a:stretch>
            <a:fillRect/>
          </a:stretch>
        </p:blipFill>
        <p:spPr>
          <a:xfrm>
            <a:off x="6379800" y="3579925"/>
            <a:ext cx="2160000" cy="1080000"/>
          </a:xfrm>
          <a:prstGeom prst="rect">
            <a:avLst/>
          </a:prstGeom>
          <a:noFill/>
          <a:ln>
            <a:noFill/>
          </a:ln>
        </p:spPr>
      </p:pic>
      <p:pic>
        <p:nvPicPr>
          <p:cNvPr id="180" name="Google Shape;180;p18"/>
          <p:cNvPicPr preferRelativeResize="0"/>
          <p:nvPr/>
        </p:nvPicPr>
        <p:blipFill>
          <a:blip r:embed="rId8">
            <a:alphaModFix/>
          </a:blip>
          <a:stretch>
            <a:fillRect/>
          </a:stretch>
        </p:blipFill>
        <p:spPr>
          <a:xfrm>
            <a:off x="6448800" y="2093825"/>
            <a:ext cx="2160000" cy="720000"/>
          </a:xfrm>
          <a:prstGeom prst="rect">
            <a:avLst/>
          </a:prstGeom>
          <a:noFill/>
          <a:ln>
            <a:noFill/>
          </a:ln>
        </p:spPr>
      </p:pic>
      <p:sp>
        <p:nvSpPr>
          <p:cNvPr id="181" name="Google Shape;181;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4. 개발 환경</a:t>
            </a:r>
            <a:endParaRPr b="1"/>
          </a:p>
        </p:txBody>
      </p:sp>
      <p:pic>
        <p:nvPicPr>
          <p:cNvPr id="182" name="Google Shape;182;p18" descr="🤔&lt;Kotlin&gt;코틀린이란?"/>
          <p:cNvPicPr preferRelativeResize="0"/>
          <p:nvPr/>
        </p:nvPicPr>
        <p:blipFill>
          <a:blip r:embed="rId9">
            <a:alphaModFix/>
          </a:blip>
          <a:stretch>
            <a:fillRect/>
          </a:stretch>
        </p:blipFill>
        <p:spPr>
          <a:xfrm>
            <a:off x="6808800" y="2931750"/>
            <a:ext cx="1440000" cy="720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19" descr="타임라인 그래픽의 배경 포인터 도형"/>
          <p:cNvSpPr/>
          <p:nvPr/>
        </p:nvSpPr>
        <p:spPr>
          <a:xfrm>
            <a:off x="662999" y="2489075"/>
            <a:ext cx="2287500" cy="745500"/>
          </a:xfrm>
          <a:prstGeom prst="homePlate">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88" name="Google Shape;188;p19"/>
          <p:cNvSpPr txBox="1">
            <a:spLocks noGrp="1"/>
          </p:cNvSpPr>
          <p:nvPr>
            <p:ph type="body" idx="4294967295"/>
          </p:nvPr>
        </p:nvSpPr>
        <p:spPr>
          <a:xfrm>
            <a:off x="700125" y="2626625"/>
            <a:ext cx="18906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solidFill>
                  <a:srgbClr val="FFFFFF"/>
                </a:solidFill>
              </a:rPr>
              <a:t>이미지 데이터 수집</a:t>
            </a:r>
            <a:endParaRPr sz="1500">
              <a:solidFill>
                <a:srgbClr val="FFFFFF"/>
              </a:solidFill>
            </a:endParaRPr>
          </a:p>
          <a:p>
            <a:pPr marL="0" lvl="0" indent="0" algn="ctr" rtl="0">
              <a:lnSpc>
                <a:spcPct val="100000"/>
              </a:lnSpc>
              <a:spcBef>
                <a:spcPts val="0"/>
              </a:spcBef>
              <a:spcAft>
                <a:spcPts val="0"/>
              </a:spcAft>
              <a:buNone/>
            </a:pPr>
            <a:r>
              <a:rPr lang="ko" sz="1500">
                <a:solidFill>
                  <a:srgbClr val="FFFFFF"/>
                </a:solidFill>
              </a:rPr>
              <a:t>정제 및  증강</a:t>
            </a:r>
            <a:endParaRPr sz="1500">
              <a:solidFill>
                <a:srgbClr val="FFFFFF"/>
              </a:solidFill>
            </a:endParaRPr>
          </a:p>
        </p:txBody>
      </p:sp>
      <p:grpSp>
        <p:nvGrpSpPr>
          <p:cNvPr id="189" name="Google Shape;189;p19"/>
          <p:cNvGrpSpPr/>
          <p:nvPr/>
        </p:nvGrpSpPr>
        <p:grpSpPr>
          <a:xfrm>
            <a:off x="1594028" y="1900295"/>
            <a:ext cx="216841" cy="593656"/>
            <a:chOff x="777447" y="1610215"/>
            <a:chExt cx="198900" cy="593656"/>
          </a:xfrm>
        </p:grpSpPr>
        <p:cxnSp>
          <p:nvCxnSpPr>
            <p:cNvPr id="190" name="Google Shape;190;p19"/>
            <p:cNvCxnSpPr/>
            <p:nvPr/>
          </p:nvCxnSpPr>
          <p:spPr>
            <a:xfrm>
              <a:off x="876909" y="1649171"/>
              <a:ext cx="0" cy="554700"/>
            </a:xfrm>
            <a:prstGeom prst="straightConnector1">
              <a:avLst/>
            </a:prstGeom>
            <a:noFill/>
            <a:ln w="9525" cap="flat" cmpd="sng">
              <a:solidFill>
                <a:schemeClr val="dk2"/>
              </a:solidFill>
              <a:prstDash val="solid"/>
              <a:round/>
              <a:headEnd type="none" w="sm" len="sm"/>
              <a:tailEnd type="none" w="sm" len="sm"/>
            </a:ln>
          </p:spPr>
        </p:cxnSp>
        <p:sp>
          <p:nvSpPr>
            <p:cNvPr id="191" name="Google Shape;191;p19"/>
            <p:cNvSpPr/>
            <p:nvPr/>
          </p:nvSpPr>
          <p:spPr>
            <a:xfrm>
              <a:off x="777447"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2" name="Google Shape;192;p19" descr="타임라인 그래픽의 배경 포인터 도형"/>
          <p:cNvSpPr/>
          <p:nvPr/>
        </p:nvSpPr>
        <p:spPr>
          <a:xfrm>
            <a:off x="2518207" y="2489077"/>
            <a:ext cx="22359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93" name="Google Shape;193;p19"/>
          <p:cNvSpPr txBox="1">
            <a:spLocks noGrp="1"/>
          </p:cNvSpPr>
          <p:nvPr>
            <p:ph type="body" idx="4294967295"/>
          </p:nvPr>
        </p:nvSpPr>
        <p:spPr>
          <a:xfrm>
            <a:off x="2797877" y="2626627"/>
            <a:ext cx="17418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solidFill>
                  <a:schemeClr val="lt1"/>
                </a:solidFill>
              </a:rPr>
              <a:t>모델 훈련 및 구축 </a:t>
            </a:r>
            <a:endParaRPr sz="1500">
              <a:solidFill>
                <a:schemeClr val="lt1"/>
              </a:solidFill>
            </a:endParaRPr>
          </a:p>
        </p:txBody>
      </p:sp>
      <p:grpSp>
        <p:nvGrpSpPr>
          <p:cNvPr id="194" name="Google Shape;194;p19"/>
          <p:cNvGrpSpPr/>
          <p:nvPr/>
        </p:nvGrpSpPr>
        <p:grpSpPr>
          <a:xfrm>
            <a:off x="3464104" y="3229037"/>
            <a:ext cx="216841" cy="593656"/>
            <a:chOff x="2223534" y="2938958"/>
            <a:chExt cx="198900" cy="593656"/>
          </a:xfrm>
        </p:grpSpPr>
        <p:cxnSp>
          <p:nvCxnSpPr>
            <p:cNvPr id="195" name="Google Shape;195;p19"/>
            <p:cNvCxnSpPr/>
            <p:nvPr/>
          </p:nvCxnSpPr>
          <p:spPr>
            <a:xfrm rot="10800000">
              <a:off x="2322997" y="2938958"/>
              <a:ext cx="0" cy="554700"/>
            </a:xfrm>
            <a:prstGeom prst="straightConnector1">
              <a:avLst/>
            </a:prstGeom>
            <a:noFill/>
            <a:ln w="9525" cap="flat" cmpd="sng">
              <a:solidFill>
                <a:schemeClr val="dk2"/>
              </a:solidFill>
              <a:prstDash val="solid"/>
              <a:round/>
              <a:headEnd type="none" w="sm" len="sm"/>
              <a:tailEnd type="none" w="sm" len="sm"/>
            </a:ln>
          </p:spPr>
        </p:cxnSp>
        <p:sp>
          <p:nvSpPr>
            <p:cNvPr id="196" name="Google Shape;196;p19"/>
            <p:cNvSpPr/>
            <p:nvPr/>
          </p:nvSpPr>
          <p:spPr>
            <a:xfrm rot="10800000" flipH="1">
              <a:off x="2223534"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7" name="Google Shape;197;p19" descr="타임라인 그래픽의 배경 포인터 도형"/>
          <p:cNvSpPr/>
          <p:nvPr/>
        </p:nvSpPr>
        <p:spPr>
          <a:xfrm>
            <a:off x="4322324" y="2489077"/>
            <a:ext cx="22359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198" name="Google Shape;198;p19"/>
          <p:cNvSpPr txBox="1">
            <a:spLocks noGrp="1"/>
          </p:cNvSpPr>
          <p:nvPr>
            <p:ph type="body" idx="4294967295"/>
          </p:nvPr>
        </p:nvSpPr>
        <p:spPr>
          <a:xfrm>
            <a:off x="4522728" y="2626627"/>
            <a:ext cx="19392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solidFill>
                  <a:schemeClr val="lt1"/>
                </a:solidFill>
              </a:rPr>
              <a:t>안드로이드 앱 제작</a:t>
            </a:r>
            <a:endParaRPr sz="1500">
              <a:solidFill>
                <a:schemeClr val="lt1"/>
              </a:solidFill>
            </a:endParaRPr>
          </a:p>
        </p:txBody>
      </p:sp>
      <p:grpSp>
        <p:nvGrpSpPr>
          <p:cNvPr id="199" name="Google Shape;199;p19"/>
          <p:cNvGrpSpPr/>
          <p:nvPr/>
        </p:nvGrpSpPr>
        <p:grpSpPr>
          <a:xfrm>
            <a:off x="5246489" y="1900295"/>
            <a:ext cx="216841" cy="593656"/>
            <a:chOff x="3918084" y="1610215"/>
            <a:chExt cx="198900" cy="593656"/>
          </a:xfrm>
        </p:grpSpPr>
        <p:cxnSp>
          <p:nvCxnSpPr>
            <p:cNvPr id="200" name="Google Shape;200;p19"/>
            <p:cNvCxnSpPr/>
            <p:nvPr/>
          </p:nvCxnSpPr>
          <p:spPr>
            <a:xfrm>
              <a:off x="4017546" y="1649171"/>
              <a:ext cx="0" cy="554700"/>
            </a:xfrm>
            <a:prstGeom prst="straightConnector1">
              <a:avLst/>
            </a:prstGeom>
            <a:noFill/>
            <a:ln w="9525" cap="flat" cmpd="sng">
              <a:solidFill>
                <a:schemeClr val="dk2"/>
              </a:solidFill>
              <a:prstDash val="solid"/>
              <a:round/>
              <a:headEnd type="none" w="sm" len="sm"/>
              <a:tailEnd type="none" w="sm" len="sm"/>
            </a:ln>
          </p:spPr>
        </p:cxnSp>
        <p:sp>
          <p:nvSpPr>
            <p:cNvPr id="201" name="Google Shape;201;p19"/>
            <p:cNvSpPr/>
            <p:nvPr/>
          </p:nvSpPr>
          <p:spPr>
            <a:xfrm>
              <a:off x="3918084" y="1610215"/>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 name="Google Shape;202;p19" descr="타임라인 그래픽의 배경 포인터 도형"/>
          <p:cNvSpPr/>
          <p:nvPr/>
        </p:nvSpPr>
        <p:spPr>
          <a:xfrm>
            <a:off x="6126441" y="2489077"/>
            <a:ext cx="2235900" cy="745500"/>
          </a:xfrm>
          <a:prstGeom prst="chevron">
            <a:avLst>
              <a:gd name="adj" fmla="val 50000"/>
            </a:avLst>
          </a:prstGeom>
          <a:solidFill>
            <a:schemeClr val="dk1"/>
          </a:solidFill>
          <a:ln w="9525" cap="flat" cmpd="sng">
            <a:solidFill>
              <a:schemeClr val="lt1"/>
            </a:solidFill>
            <a:prstDash val="solid"/>
            <a:round/>
            <a:headEnd type="none" w="sm" len="sm"/>
            <a:tailEnd type="none" w="sm" len="sm"/>
          </a:ln>
        </p:spPr>
        <p:txBody>
          <a:bodyPr spcFirstLastPara="1" wrap="square" lIns="121875" tIns="121875" rIns="121875" bIns="121875" anchor="ctr" anchorCtr="0">
            <a:noAutofit/>
          </a:bodyPr>
          <a:lstStyle/>
          <a:p>
            <a:pPr marL="0" lvl="0" indent="0" algn="l" rtl="0">
              <a:spcBef>
                <a:spcPts val="0"/>
              </a:spcBef>
              <a:spcAft>
                <a:spcPts val="0"/>
              </a:spcAft>
              <a:buNone/>
            </a:pPr>
            <a:endParaRPr/>
          </a:p>
        </p:txBody>
      </p:sp>
      <p:sp>
        <p:nvSpPr>
          <p:cNvPr id="203" name="Google Shape;203;p19"/>
          <p:cNvSpPr txBox="1">
            <a:spLocks noGrp="1"/>
          </p:cNvSpPr>
          <p:nvPr>
            <p:ph type="body" idx="4294967295"/>
          </p:nvPr>
        </p:nvSpPr>
        <p:spPr>
          <a:xfrm>
            <a:off x="6260189" y="2626627"/>
            <a:ext cx="1939200" cy="4704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solidFill>
                  <a:schemeClr val="lt1"/>
                </a:solidFill>
              </a:rPr>
              <a:t>앱 배포</a:t>
            </a:r>
            <a:endParaRPr sz="1500">
              <a:solidFill>
                <a:schemeClr val="lt1"/>
              </a:solidFill>
            </a:endParaRPr>
          </a:p>
        </p:txBody>
      </p:sp>
      <p:grpSp>
        <p:nvGrpSpPr>
          <p:cNvPr id="204" name="Google Shape;204;p19"/>
          <p:cNvGrpSpPr/>
          <p:nvPr/>
        </p:nvGrpSpPr>
        <p:grpSpPr>
          <a:xfrm>
            <a:off x="7049179" y="3229037"/>
            <a:ext cx="216841" cy="593656"/>
            <a:chOff x="5958946" y="2938958"/>
            <a:chExt cx="198900" cy="593656"/>
          </a:xfrm>
        </p:grpSpPr>
        <p:cxnSp>
          <p:nvCxnSpPr>
            <p:cNvPr id="205" name="Google Shape;205;p19"/>
            <p:cNvCxnSpPr/>
            <p:nvPr/>
          </p:nvCxnSpPr>
          <p:spPr>
            <a:xfrm rot="10800000">
              <a:off x="6058409" y="2938958"/>
              <a:ext cx="0" cy="554700"/>
            </a:xfrm>
            <a:prstGeom prst="straightConnector1">
              <a:avLst/>
            </a:prstGeom>
            <a:noFill/>
            <a:ln w="9525" cap="flat" cmpd="sng">
              <a:solidFill>
                <a:schemeClr val="dk2"/>
              </a:solidFill>
              <a:prstDash val="solid"/>
              <a:round/>
              <a:headEnd type="none" w="sm" len="sm"/>
              <a:tailEnd type="none" w="sm" len="sm"/>
            </a:ln>
          </p:spPr>
        </p:cxnSp>
        <p:sp>
          <p:nvSpPr>
            <p:cNvPr id="206" name="Google Shape;206;p19"/>
            <p:cNvSpPr/>
            <p:nvPr/>
          </p:nvSpPr>
          <p:spPr>
            <a:xfrm rot="10800000" flipH="1">
              <a:off x="5958946" y="3333714"/>
              <a:ext cx="198900" cy="1989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7" name="Google Shape;207;p19"/>
          <p:cNvSpPr txBox="1">
            <a:spLocks noGrp="1"/>
          </p:cNvSpPr>
          <p:nvPr>
            <p:ph type="title" idx="4294967295"/>
          </p:nvPr>
        </p:nvSpPr>
        <p:spPr>
          <a:xfrm>
            <a:off x="311700" y="261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5. 개발 방식</a:t>
            </a:r>
            <a:endParaRPr b="1"/>
          </a:p>
        </p:txBody>
      </p:sp>
      <p:sp>
        <p:nvSpPr>
          <p:cNvPr id="208" name="Google Shape;208;p19"/>
          <p:cNvSpPr txBox="1">
            <a:spLocks noGrp="1"/>
          </p:cNvSpPr>
          <p:nvPr>
            <p:ph type="body" idx="4294967295"/>
          </p:nvPr>
        </p:nvSpPr>
        <p:spPr>
          <a:xfrm>
            <a:off x="586450" y="985600"/>
            <a:ext cx="2232000" cy="8985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400"/>
              <a:t>Python Selenium을 이용한 이미지 크롤링과</a:t>
            </a:r>
            <a:endParaRPr sz="1400"/>
          </a:p>
          <a:p>
            <a:pPr marL="0" lvl="0" indent="0" algn="ctr" rtl="0">
              <a:lnSpc>
                <a:spcPct val="100000"/>
              </a:lnSpc>
              <a:spcBef>
                <a:spcPts val="0"/>
              </a:spcBef>
              <a:spcAft>
                <a:spcPts val="0"/>
              </a:spcAft>
              <a:buNone/>
            </a:pPr>
            <a:r>
              <a:rPr lang="ko" sz="1400"/>
              <a:t>Data Augmentation를 통한 데이터 증강</a:t>
            </a:r>
            <a:endParaRPr sz="1400"/>
          </a:p>
        </p:txBody>
      </p:sp>
      <p:sp>
        <p:nvSpPr>
          <p:cNvPr id="209" name="Google Shape;209;p19"/>
          <p:cNvSpPr txBox="1">
            <a:spLocks noGrp="1"/>
          </p:cNvSpPr>
          <p:nvPr>
            <p:ph type="body" idx="4294967295"/>
          </p:nvPr>
        </p:nvSpPr>
        <p:spPr>
          <a:xfrm>
            <a:off x="4184913" y="984100"/>
            <a:ext cx="2340000" cy="900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400"/>
              <a:t>Tensorflow Lite를 이용한</a:t>
            </a:r>
            <a:endParaRPr sz="1400"/>
          </a:p>
          <a:p>
            <a:pPr marL="0" lvl="0" indent="0" algn="ctr" rtl="0">
              <a:lnSpc>
                <a:spcPct val="100000"/>
              </a:lnSpc>
              <a:spcBef>
                <a:spcPts val="0"/>
              </a:spcBef>
              <a:spcAft>
                <a:spcPts val="0"/>
              </a:spcAft>
              <a:buNone/>
            </a:pPr>
            <a:r>
              <a:rPr lang="ko" sz="1400"/>
              <a:t>훈련 모델 적용 및</a:t>
            </a:r>
            <a:endParaRPr sz="1400"/>
          </a:p>
          <a:p>
            <a:pPr marL="0" lvl="0" indent="0" algn="ctr" rtl="0">
              <a:lnSpc>
                <a:spcPct val="100000"/>
              </a:lnSpc>
              <a:spcBef>
                <a:spcPts val="0"/>
              </a:spcBef>
              <a:spcAft>
                <a:spcPts val="0"/>
              </a:spcAft>
              <a:buNone/>
            </a:pPr>
            <a:r>
              <a:rPr lang="ko" sz="1400"/>
              <a:t>Kotlin 기반의 안드로이드</a:t>
            </a:r>
            <a:endParaRPr sz="1400"/>
          </a:p>
          <a:p>
            <a:pPr marL="0" lvl="0" indent="0" algn="ctr" rtl="0">
              <a:lnSpc>
                <a:spcPct val="100000"/>
              </a:lnSpc>
              <a:spcBef>
                <a:spcPts val="0"/>
              </a:spcBef>
              <a:spcAft>
                <a:spcPts val="0"/>
              </a:spcAft>
              <a:buNone/>
            </a:pPr>
            <a:r>
              <a:rPr lang="ko" sz="1400"/>
              <a:t>앱 환경 조성</a:t>
            </a:r>
            <a:endParaRPr sz="1400"/>
          </a:p>
        </p:txBody>
      </p:sp>
      <p:sp>
        <p:nvSpPr>
          <p:cNvPr id="210" name="Google Shape;210;p19"/>
          <p:cNvSpPr txBox="1">
            <a:spLocks noGrp="1"/>
          </p:cNvSpPr>
          <p:nvPr>
            <p:ph type="body" idx="4294967295"/>
          </p:nvPr>
        </p:nvSpPr>
        <p:spPr>
          <a:xfrm>
            <a:off x="2222525" y="3839550"/>
            <a:ext cx="2700000" cy="468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400"/>
              <a:t>Tensorflow CNN API를 사용</a:t>
            </a:r>
            <a:endParaRPr sz="1400"/>
          </a:p>
          <a:p>
            <a:pPr marL="0" lvl="0" indent="0" algn="ctr" rtl="0">
              <a:lnSpc>
                <a:spcPct val="100000"/>
              </a:lnSpc>
              <a:spcBef>
                <a:spcPts val="0"/>
              </a:spcBef>
              <a:spcAft>
                <a:spcPts val="0"/>
              </a:spcAft>
              <a:buNone/>
            </a:pPr>
            <a:r>
              <a:rPr lang="ko" sz="1400"/>
              <a:t>CNN 모델 구축 및 학습 </a:t>
            </a:r>
            <a:endParaRPr sz="1400"/>
          </a:p>
        </p:txBody>
      </p:sp>
      <p:sp>
        <p:nvSpPr>
          <p:cNvPr id="211" name="Google Shape;211;p19"/>
          <p:cNvSpPr txBox="1">
            <a:spLocks noGrp="1"/>
          </p:cNvSpPr>
          <p:nvPr>
            <p:ph type="body" idx="4294967295"/>
          </p:nvPr>
        </p:nvSpPr>
        <p:spPr>
          <a:xfrm>
            <a:off x="6167000" y="3839550"/>
            <a:ext cx="1981200" cy="468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400"/>
              <a:t>다운로드 방식의</a:t>
            </a:r>
            <a:endParaRPr sz="1400"/>
          </a:p>
          <a:p>
            <a:pPr marL="0" lvl="0" indent="0" algn="ctr" rtl="0">
              <a:lnSpc>
                <a:spcPct val="100000"/>
              </a:lnSpc>
              <a:spcBef>
                <a:spcPts val="0"/>
              </a:spcBef>
              <a:spcAft>
                <a:spcPts val="0"/>
              </a:spcAft>
              <a:buNone/>
            </a:pPr>
            <a:r>
              <a:rPr lang="ko" sz="1400"/>
              <a:t>앱 배포</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20"/>
          <p:cNvSpPr txBox="1">
            <a:spLocks noGrp="1"/>
          </p:cNvSpPr>
          <p:nvPr>
            <p:ph type="title" idx="4294967295"/>
          </p:nvPr>
        </p:nvSpPr>
        <p:spPr>
          <a:xfrm>
            <a:off x="311700" y="261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5-1. 이미지 데이터 수집 및 분류</a:t>
            </a:r>
            <a:endParaRPr b="1"/>
          </a:p>
        </p:txBody>
      </p:sp>
      <p:pic>
        <p:nvPicPr>
          <p:cNvPr id="217" name="Google Shape;217;p20"/>
          <p:cNvPicPr preferRelativeResize="0"/>
          <p:nvPr/>
        </p:nvPicPr>
        <p:blipFill>
          <a:blip r:embed="rId3">
            <a:alphaModFix/>
          </a:blip>
          <a:stretch>
            <a:fillRect/>
          </a:stretch>
        </p:blipFill>
        <p:spPr>
          <a:xfrm>
            <a:off x="5052300" y="1088550"/>
            <a:ext cx="3780000" cy="3240000"/>
          </a:xfrm>
          <a:prstGeom prst="rect">
            <a:avLst/>
          </a:prstGeom>
          <a:noFill/>
          <a:ln>
            <a:noFill/>
          </a:ln>
        </p:spPr>
      </p:pic>
      <p:pic>
        <p:nvPicPr>
          <p:cNvPr id="218" name="Google Shape;218;p20"/>
          <p:cNvPicPr preferRelativeResize="0"/>
          <p:nvPr/>
        </p:nvPicPr>
        <p:blipFill>
          <a:blip r:embed="rId4">
            <a:alphaModFix/>
          </a:blip>
          <a:stretch>
            <a:fillRect/>
          </a:stretch>
        </p:blipFill>
        <p:spPr>
          <a:xfrm>
            <a:off x="311700" y="979775"/>
            <a:ext cx="3960000" cy="1440000"/>
          </a:xfrm>
          <a:prstGeom prst="rect">
            <a:avLst/>
          </a:prstGeom>
          <a:noFill/>
          <a:ln>
            <a:noFill/>
          </a:ln>
        </p:spPr>
      </p:pic>
      <p:pic>
        <p:nvPicPr>
          <p:cNvPr id="219" name="Google Shape;219;p20"/>
          <p:cNvPicPr preferRelativeResize="0"/>
          <p:nvPr/>
        </p:nvPicPr>
        <p:blipFill>
          <a:blip r:embed="rId5">
            <a:alphaModFix/>
          </a:blip>
          <a:stretch>
            <a:fillRect/>
          </a:stretch>
        </p:blipFill>
        <p:spPr>
          <a:xfrm>
            <a:off x="311698" y="2321775"/>
            <a:ext cx="4320000" cy="2160000"/>
          </a:xfrm>
          <a:prstGeom prst="rect">
            <a:avLst/>
          </a:prstGeom>
          <a:noFill/>
          <a:ln>
            <a:noFill/>
          </a:ln>
        </p:spPr>
      </p:pic>
      <p:sp>
        <p:nvSpPr>
          <p:cNvPr id="220" name="Google Shape;220;p20"/>
          <p:cNvSpPr txBox="1">
            <a:spLocks noGrp="1"/>
          </p:cNvSpPr>
          <p:nvPr>
            <p:ph type="body" idx="4294967295"/>
          </p:nvPr>
        </p:nvSpPr>
        <p:spPr>
          <a:xfrm>
            <a:off x="1782000" y="4469225"/>
            <a:ext cx="5580000" cy="4821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400"/>
              <a:t>Selenium 동적 크롤링을 이용해 이미지 수집 후 수동 분류 작업</a:t>
            </a:r>
            <a:endParaRPr sz="1400"/>
          </a:p>
        </p:txBody>
      </p:sp>
      <p:cxnSp>
        <p:nvCxnSpPr>
          <p:cNvPr id="221" name="Google Shape;221;p20"/>
          <p:cNvCxnSpPr>
            <a:stCxn id="219" idx="3"/>
            <a:endCxn id="217" idx="1"/>
          </p:cNvCxnSpPr>
          <p:nvPr/>
        </p:nvCxnSpPr>
        <p:spPr>
          <a:xfrm rot="10800000" flipH="1">
            <a:off x="4631698" y="2708475"/>
            <a:ext cx="420600" cy="6933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1"/>
          <p:cNvSpPr/>
          <p:nvPr/>
        </p:nvSpPr>
        <p:spPr>
          <a:xfrm>
            <a:off x="311700" y="869225"/>
            <a:ext cx="5580000" cy="34200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1"/>
          <p:cNvSpPr txBox="1">
            <a:spLocks noGrp="1"/>
          </p:cNvSpPr>
          <p:nvPr>
            <p:ph type="title" idx="4294967295"/>
          </p:nvPr>
        </p:nvSpPr>
        <p:spPr>
          <a:xfrm>
            <a:off x="311700" y="261425"/>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ko" b="1"/>
              <a:t>5-2. 이미지 데이터 정제 및 증강</a:t>
            </a:r>
            <a:endParaRPr b="1"/>
          </a:p>
        </p:txBody>
      </p:sp>
      <p:pic>
        <p:nvPicPr>
          <p:cNvPr id="228" name="Google Shape;228;p21"/>
          <p:cNvPicPr preferRelativeResize="0"/>
          <p:nvPr/>
        </p:nvPicPr>
        <p:blipFill>
          <a:blip r:embed="rId3">
            <a:alphaModFix/>
          </a:blip>
          <a:stretch>
            <a:fillRect/>
          </a:stretch>
        </p:blipFill>
        <p:spPr>
          <a:xfrm>
            <a:off x="3241000" y="993200"/>
            <a:ext cx="2520000" cy="2520000"/>
          </a:xfrm>
          <a:prstGeom prst="rect">
            <a:avLst/>
          </a:prstGeom>
          <a:noFill/>
          <a:ln>
            <a:noFill/>
          </a:ln>
        </p:spPr>
      </p:pic>
      <p:sp>
        <p:nvSpPr>
          <p:cNvPr id="229" name="Google Shape;229;p21"/>
          <p:cNvSpPr txBox="1">
            <a:spLocks noGrp="1"/>
          </p:cNvSpPr>
          <p:nvPr>
            <p:ph type="body" idx="4294967295"/>
          </p:nvPr>
        </p:nvSpPr>
        <p:spPr>
          <a:xfrm>
            <a:off x="3240100" y="3513200"/>
            <a:ext cx="2521800" cy="6078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t>이미지 데이터 증강</a:t>
            </a:r>
            <a:endParaRPr sz="1500"/>
          </a:p>
          <a:p>
            <a:pPr marL="0" lvl="0" indent="0" algn="ctr" rtl="0">
              <a:lnSpc>
                <a:spcPct val="100000"/>
              </a:lnSpc>
              <a:spcBef>
                <a:spcPts val="0"/>
              </a:spcBef>
              <a:spcAft>
                <a:spcPts val="0"/>
              </a:spcAft>
              <a:buNone/>
            </a:pPr>
            <a:r>
              <a:rPr lang="ko" sz="1500"/>
              <a:t>(반전, 기울이기, 노이즈)</a:t>
            </a:r>
            <a:endParaRPr sz="1500"/>
          </a:p>
        </p:txBody>
      </p:sp>
      <p:pic>
        <p:nvPicPr>
          <p:cNvPr id="230" name="Google Shape;230;p21"/>
          <p:cNvPicPr preferRelativeResize="0"/>
          <p:nvPr/>
        </p:nvPicPr>
        <p:blipFill>
          <a:blip r:embed="rId4">
            <a:alphaModFix/>
          </a:blip>
          <a:stretch>
            <a:fillRect/>
          </a:stretch>
        </p:blipFill>
        <p:spPr>
          <a:xfrm>
            <a:off x="446413" y="993191"/>
            <a:ext cx="2699999" cy="2880000"/>
          </a:xfrm>
          <a:prstGeom prst="rect">
            <a:avLst/>
          </a:prstGeom>
          <a:noFill/>
          <a:ln>
            <a:noFill/>
          </a:ln>
        </p:spPr>
      </p:pic>
      <p:sp>
        <p:nvSpPr>
          <p:cNvPr id="231" name="Google Shape;231;p21"/>
          <p:cNvSpPr txBox="1">
            <a:spLocks noGrp="1"/>
          </p:cNvSpPr>
          <p:nvPr>
            <p:ph type="body" idx="4294967295"/>
          </p:nvPr>
        </p:nvSpPr>
        <p:spPr>
          <a:xfrm>
            <a:off x="446425" y="3873200"/>
            <a:ext cx="2700000" cy="360000"/>
          </a:xfrm>
          <a:prstGeom prst="rect">
            <a:avLst/>
          </a:prstGeom>
        </p:spPr>
        <p:txBody>
          <a:bodyPr spcFirstLastPara="1" wrap="square" lIns="91425" tIns="91425" rIns="91425" bIns="91425" anchor="ctr" anchorCtr="0">
            <a:noAutofit/>
          </a:bodyPr>
          <a:lstStyle/>
          <a:p>
            <a:pPr marL="0" lvl="0" indent="0" algn="ctr" rtl="0">
              <a:lnSpc>
                <a:spcPct val="100000"/>
              </a:lnSpc>
              <a:spcBef>
                <a:spcPts val="0"/>
              </a:spcBef>
              <a:spcAft>
                <a:spcPts val="0"/>
              </a:spcAft>
              <a:buNone/>
            </a:pPr>
            <a:r>
              <a:rPr lang="ko" sz="1500"/>
              <a:t>이미지 사이즈 조절</a:t>
            </a:r>
            <a:endParaRPr sz="1500"/>
          </a:p>
        </p:txBody>
      </p:sp>
      <p:cxnSp>
        <p:nvCxnSpPr>
          <p:cNvPr id="232" name="Google Shape;232;p21"/>
          <p:cNvCxnSpPr>
            <a:stCxn id="226" idx="3"/>
            <a:endCxn id="233" idx="0"/>
          </p:cNvCxnSpPr>
          <p:nvPr/>
        </p:nvCxnSpPr>
        <p:spPr>
          <a:xfrm>
            <a:off x="5891700" y="2579225"/>
            <a:ext cx="1607100" cy="427800"/>
          </a:xfrm>
          <a:prstGeom prst="bentConnector2">
            <a:avLst/>
          </a:prstGeom>
          <a:noFill/>
          <a:ln w="19050" cap="flat" cmpd="sng">
            <a:solidFill>
              <a:schemeClr val="dk2"/>
            </a:solidFill>
            <a:prstDash val="solid"/>
            <a:round/>
            <a:headEnd type="none" w="med" len="med"/>
            <a:tailEnd type="none" w="med" len="med"/>
          </a:ln>
        </p:spPr>
      </p:cxnSp>
      <p:pic>
        <p:nvPicPr>
          <p:cNvPr id="233" name="Google Shape;233;p21"/>
          <p:cNvPicPr preferRelativeResize="0"/>
          <p:nvPr/>
        </p:nvPicPr>
        <p:blipFill>
          <a:blip r:embed="rId5">
            <a:alphaModFix/>
          </a:blip>
          <a:stretch>
            <a:fillRect/>
          </a:stretch>
        </p:blipFill>
        <p:spPr>
          <a:xfrm>
            <a:off x="5968750" y="3007100"/>
            <a:ext cx="3059999" cy="1620000"/>
          </a:xfrm>
          <a:prstGeom prst="rect">
            <a:avLst/>
          </a:prstGeom>
          <a:noFill/>
          <a:ln>
            <a:noFill/>
          </a:ln>
        </p:spPr>
      </p:pic>
    </p:spTree>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465</Words>
  <Application>Microsoft Office PowerPoint</Application>
  <PresentationFormat>화면 슬라이드 쇼(16:9)</PresentationFormat>
  <Paragraphs>108</Paragraphs>
  <Slides>19</Slides>
  <Notes>18</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19</vt:i4>
      </vt:variant>
    </vt:vector>
  </HeadingPairs>
  <TitlesOfParts>
    <vt:vector size="23" baseType="lpstr">
      <vt:lpstr>Roboto</vt:lpstr>
      <vt:lpstr>Arial</vt:lpstr>
      <vt:lpstr>맑은 고딕</vt:lpstr>
      <vt:lpstr>Geometric</vt:lpstr>
      <vt:lpstr>내 얼굴과 닮은 동물은? + 동물분석기</vt:lpstr>
      <vt:lpstr>목차</vt:lpstr>
      <vt:lpstr>1. 개발 배경 및 목적</vt:lpstr>
      <vt:lpstr>2. 프로젝트 팀원</vt:lpstr>
      <vt:lpstr>3. 개발 일정</vt:lpstr>
      <vt:lpstr>4. 개발 환경</vt:lpstr>
      <vt:lpstr>5. 개발 방식</vt:lpstr>
      <vt:lpstr>5-1. 이미지 데이터 수집 및 분류</vt:lpstr>
      <vt:lpstr>5-2. 이미지 데이터 정제 및 증강</vt:lpstr>
      <vt:lpstr>5-3. 모델 훈련층 구성</vt:lpstr>
      <vt:lpstr>5-4. 모델 훈련(Training) </vt:lpstr>
      <vt:lpstr>5-5. 분류 모델 성능 평가 지표</vt:lpstr>
      <vt:lpstr>5-6. 모델 파일 배포 및 적용</vt:lpstr>
      <vt:lpstr>5-6. 모델 파일 배포 및 적용</vt:lpstr>
      <vt:lpstr>5-6. 모델 파일 배포 및 적용</vt:lpstr>
      <vt:lpstr>6. USECASE</vt:lpstr>
      <vt:lpstr>6. USECASE</vt:lpstr>
      <vt:lpstr>빅데이터 프로젝트를 진행하며 느낀점</vt:lpstr>
      <vt:lpstr>감사합니다.</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내 얼굴과 닮은 동물은? + 동물분석기</dc:title>
  <dc:creator>admin</dc:creator>
  <cp:lastModifiedBy>admin</cp:lastModifiedBy>
  <cp:revision>3</cp:revision>
  <dcterms:modified xsi:type="dcterms:W3CDTF">2022-12-16T06:11:57Z</dcterms:modified>
</cp:coreProperties>
</file>